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notesMasterIdLst>
    <p:notesMasterId r:id="rId10"/>
  </p:notesMasterIdLst>
  <p:handoutMasterIdLst>
    <p:handoutMasterId r:id="rId11"/>
  </p:handoutMasterIdLst>
  <p:sldIdLst>
    <p:sldId id="314" r:id="rId5"/>
    <p:sldId id="317" r:id="rId6"/>
    <p:sldId id="319" r:id="rId7"/>
    <p:sldId id="320" r:id="rId8"/>
    <p:sldId id="32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47">
          <p15:clr>
            <a:srgbClr val="A4A3A4"/>
          </p15:clr>
        </p15:guide>
        <p15:guide id="2" pos="3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9696"/>
    <a:srgbClr val="9E9A95"/>
    <a:srgbClr val="382E25"/>
    <a:srgbClr val="C17945"/>
    <a:srgbClr val="31526A"/>
    <a:srgbClr val="690304"/>
    <a:srgbClr val="252626"/>
    <a:srgbClr val="A6A6A6"/>
    <a:srgbClr val="C6BFBB"/>
    <a:srgbClr val="ED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03" autoAdjust="0"/>
    <p:restoredTop sz="94672" autoAdjust="0"/>
  </p:normalViewPr>
  <p:slideViewPr>
    <p:cSldViewPr snapToGrid="0" snapToObjects="1">
      <p:cViewPr varScale="1">
        <p:scale>
          <a:sx n="80" d="100"/>
          <a:sy n="80" d="100"/>
        </p:scale>
        <p:origin x="1387" y="67"/>
      </p:cViewPr>
      <p:guideLst>
        <p:guide orient="horz" pos="4247"/>
        <p:guide pos="3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>
      <p:cViewPr varScale="1">
        <p:scale>
          <a:sx n="132" d="100"/>
          <a:sy n="132" d="100"/>
        </p:scale>
        <p:origin x="-592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BA9BBE-8ACC-421C-A4ED-B8CAD6038D4F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756BC1E-6053-4019-BFEB-EAFD90B5591D}">
      <dgm:prSet/>
      <dgm:spPr/>
      <dgm:t>
        <a:bodyPr/>
        <a:lstStyle/>
        <a:p>
          <a:r>
            <a:rPr lang="en-US" b="1"/>
            <a:t>DesignPlus Sidebar:  </a:t>
          </a:r>
          <a:r>
            <a:rPr lang="en-US"/>
            <a:t>Advanced editor for adding accessible design, formatting, and interactive elements to Canvas content.  No knowledge of JS or CSS required.</a:t>
          </a:r>
        </a:p>
      </dgm:t>
    </dgm:pt>
    <dgm:pt modelId="{BEA977AF-5397-486B-ABAF-FFCAC73F6225}" type="parTrans" cxnId="{BD19745B-681E-40F4-86D9-BE33B66BF8BB}">
      <dgm:prSet/>
      <dgm:spPr/>
      <dgm:t>
        <a:bodyPr/>
        <a:lstStyle/>
        <a:p>
          <a:endParaRPr lang="en-US"/>
        </a:p>
      </dgm:t>
    </dgm:pt>
    <dgm:pt modelId="{03CC4B7C-289B-4284-B908-0A063C9B71B8}" type="sibTrans" cxnId="{BD19745B-681E-40F4-86D9-BE33B66BF8BB}">
      <dgm:prSet/>
      <dgm:spPr/>
      <dgm:t>
        <a:bodyPr/>
        <a:lstStyle/>
        <a:p>
          <a:endParaRPr lang="en-US"/>
        </a:p>
      </dgm:t>
    </dgm:pt>
    <dgm:pt modelId="{F6D45218-2813-44A7-9705-6F7EBA08CD40}">
      <dgm:prSet/>
      <dgm:spPr/>
      <dgm:t>
        <a:bodyPr/>
        <a:lstStyle/>
        <a:p>
          <a:r>
            <a:rPr lang="en-US" b="1" dirty="0"/>
            <a:t>Multi-Tool: </a:t>
          </a:r>
          <a:r>
            <a:rPr lang="en-US" dirty="0"/>
            <a:t>multi-function tool for efficiently building modules from templates and setting or modifying availability dates on individual content items or in bulk.</a:t>
          </a:r>
        </a:p>
      </dgm:t>
    </dgm:pt>
    <dgm:pt modelId="{A99EA6C5-ADEC-4612-B48B-E59E5E0B75B6}" type="parTrans" cxnId="{FA29F6FF-456E-4DE3-9136-55D273582FDC}">
      <dgm:prSet/>
      <dgm:spPr/>
      <dgm:t>
        <a:bodyPr/>
        <a:lstStyle/>
        <a:p>
          <a:endParaRPr lang="en-US"/>
        </a:p>
      </dgm:t>
    </dgm:pt>
    <dgm:pt modelId="{DD290EC2-08C1-4A3B-B463-66F2F135DE23}" type="sibTrans" cxnId="{FA29F6FF-456E-4DE3-9136-55D273582FDC}">
      <dgm:prSet/>
      <dgm:spPr/>
      <dgm:t>
        <a:bodyPr/>
        <a:lstStyle/>
        <a:p>
          <a:endParaRPr lang="en-US"/>
        </a:p>
      </dgm:t>
    </dgm:pt>
    <dgm:pt modelId="{4C02BEC6-438B-40FF-AD1F-351E271FDEDC}">
      <dgm:prSet/>
      <dgm:spPr/>
      <dgm:t>
        <a:bodyPr/>
        <a:lstStyle/>
        <a:p>
          <a:r>
            <a:rPr lang="en-US" b="1"/>
            <a:t>Upload/Embed Image</a:t>
          </a:r>
          <a:r>
            <a:rPr lang="en-US"/>
            <a:t>: LTI tool in Canvas RCE for finding, loading, manipulating (crop, rotate, and resize) embedding images in Canvas content</a:t>
          </a:r>
        </a:p>
      </dgm:t>
    </dgm:pt>
    <dgm:pt modelId="{5A9D2806-16B6-4E3E-95A2-8642D9C670AA}" type="parTrans" cxnId="{880ACAF3-A88D-42C7-AD4F-96F5BF762562}">
      <dgm:prSet/>
      <dgm:spPr/>
      <dgm:t>
        <a:bodyPr/>
        <a:lstStyle/>
        <a:p>
          <a:endParaRPr lang="en-US"/>
        </a:p>
      </dgm:t>
    </dgm:pt>
    <dgm:pt modelId="{A557E76F-0BFC-4A9D-ADF9-6DF0D2CB1B67}" type="sibTrans" cxnId="{880ACAF3-A88D-42C7-AD4F-96F5BF762562}">
      <dgm:prSet/>
      <dgm:spPr/>
      <dgm:t>
        <a:bodyPr/>
        <a:lstStyle/>
        <a:p>
          <a:endParaRPr lang="en-US"/>
        </a:p>
      </dgm:t>
    </dgm:pt>
    <dgm:pt modelId="{B113F27A-8A54-4411-BEA6-BECEC5019D26}" type="pres">
      <dgm:prSet presAssocID="{34BA9BBE-8ACC-421C-A4ED-B8CAD6038D4F}" presName="root" presStyleCnt="0">
        <dgm:presLayoutVars>
          <dgm:dir/>
          <dgm:resizeHandles val="exact"/>
        </dgm:presLayoutVars>
      </dgm:prSet>
      <dgm:spPr/>
    </dgm:pt>
    <dgm:pt modelId="{652B9115-09E2-418A-B1C8-B82EA5EE71FD}" type="pres">
      <dgm:prSet presAssocID="{C756BC1E-6053-4019-BFEB-EAFD90B5591D}" presName="compNode" presStyleCnt="0"/>
      <dgm:spPr/>
    </dgm:pt>
    <dgm:pt modelId="{9BC2259C-F74F-4A75-8C95-B50875094E96}" type="pres">
      <dgm:prSet presAssocID="{C756BC1E-6053-4019-BFEB-EAFD90B5591D}" presName="bgRect" presStyleLbl="bgShp" presStyleIdx="0" presStyleCnt="3"/>
      <dgm:spPr/>
    </dgm:pt>
    <dgm:pt modelId="{70B950A0-77A4-4457-8C78-D539F350350B}" type="pres">
      <dgm:prSet presAssocID="{C756BC1E-6053-4019-BFEB-EAFD90B5591D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rchitecture with solid fill"/>
        </a:ext>
      </dgm:extLst>
    </dgm:pt>
    <dgm:pt modelId="{2835B314-2E52-4328-8594-6C6C98DE07BE}" type="pres">
      <dgm:prSet presAssocID="{C756BC1E-6053-4019-BFEB-EAFD90B5591D}" presName="spaceRect" presStyleCnt="0"/>
      <dgm:spPr/>
    </dgm:pt>
    <dgm:pt modelId="{21A3495B-B1AE-46D3-A341-E9F1947EEBFB}" type="pres">
      <dgm:prSet presAssocID="{C756BC1E-6053-4019-BFEB-EAFD90B5591D}" presName="parTx" presStyleLbl="revTx" presStyleIdx="0" presStyleCnt="3">
        <dgm:presLayoutVars>
          <dgm:chMax val="0"/>
          <dgm:chPref val="0"/>
        </dgm:presLayoutVars>
      </dgm:prSet>
      <dgm:spPr/>
    </dgm:pt>
    <dgm:pt modelId="{51A16B28-99AA-4EF6-A7F5-2C454A5C7BD0}" type="pres">
      <dgm:prSet presAssocID="{03CC4B7C-289B-4284-B908-0A063C9B71B8}" presName="sibTrans" presStyleCnt="0"/>
      <dgm:spPr/>
    </dgm:pt>
    <dgm:pt modelId="{690A91B7-5841-4BD7-9E11-8601F308BE3D}" type="pres">
      <dgm:prSet presAssocID="{F6D45218-2813-44A7-9705-6F7EBA08CD40}" presName="compNode" presStyleCnt="0"/>
      <dgm:spPr/>
    </dgm:pt>
    <dgm:pt modelId="{6F9DC5D7-C4E7-42E8-89B6-0B749D2B76A5}" type="pres">
      <dgm:prSet presAssocID="{F6D45218-2813-44A7-9705-6F7EBA08CD40}" presName="bgRect" presStyleLbl="bgShp" presStyleIdx="1" presStyleCnt="3"/>
      <dgm:spPr/>
    </dgm:pt>
    <dgm:pt modelId="{ECE35073-5F4D-4E1A-8129-4F751CADB5E5}" type="pres">
      <dgm:prSet presAssocID="{F6D45218-2813-44A7-9705-6F7EBA08CD40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ols"/>
        </a:ext>
      </dgm:extLst>
    </dgm:pt>
    <dgm:pt modelId="{1CE1A2C8-0B14-49D6-B815-1567563C1A53}" type="pres">
      <dgm:prSet presAssocID="{F6D45218-2813-44A7-9705-6F7EBA08CD40}" presName="spaceRect" presStyleCnt="0"/>
      <dgm:spPr/>
    </dgm:pt>
    <dgm:pt modelId="{F344DCC4-1BAD-47DA-9448-A982E19A9950}" type="pres">
      <dgm:prSet presAssocID="{F6D45218-2813-44A7-9705-6F7EBA08CD40}" presName="parTx" presStyleLbl="revTx" presStyleIdx="1" presStyleCnt="3">
        <dgm:presLayoutVars>
          <dgm:chMax val="0"/>
          <dgm:chPref val="0"/>
        </dgm:presLayoutVars>
      </dgm:prSet>
      <dgm:spPr/>
    </dgm:pt>
    <dgm:pt modelId="{81098177-EF32-42C6-A7BD-D8C1B47452EC}" type="pres">
      <dgm:prSet presAssocID="{DD290EC2-08C1-4A3B-B463-66F2F135DE23}" presName="sibTrans" presStyleCnt="0"/>
      <dgm:spPr/>
    </dgm:pt>
    <dgm:pt modelId="{BCCFE8A5-E64D-4F19-9209-27DC19B9C807}" type="pres">
      <dgm:prSet presAssocID="{4C02BEC6-438B-40FF-AD1F-351E271FDEDC}" presName="compNode" presStyleCnt="0"/>
      <dgm:spPr/>
    </dgm:pt>
    <dgm:pt modelId="{B2D11F16-C670-4284-945D-7AC6650AA882}" type="pres">
      <dgm:prSet presAssocID="{4C02BEC6-438B-40FF-AD1F-351E271FDEDC}" presName="bgRect" presStyleLbl="bgShp" presStyleIdx="2" presStyleCnt="3"/>
      <dgm:spPr/>
    </dgm:pt>
    <dgm:pt modelId="{D07A97AD-FFDC-416A-969E-0559E2C477BC}" type="pres">
      <dgm:prSet presAssocID="{4C02BEC6-438B-40FF-AD1F-351E271FDED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mage with solid fill"/>
        </a:ext>
      </dgm:extLst>
    </dgm:pt>
    <dgm:pt modelId="{B8C7F2CE-2CE9-49F9-9423-0D7384DACB4C}" type="pres">
      <dgm:prSet presAssocID="{4C02BEC6-438B-40FF-AD1F-351E271FDEDC}" presName="spaceRect" presStyleCnt="0"/>
      <dgm:spPr/>
    </dgm:pt>
    <dgm:pt modelId="{88150D4E-F537-4D15-A496-51348CBD0204}" type="pres">
      <dgm:prSet presAssocID="{4C02BEC6-438B-40FF-AD1F-351E271FDEDC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BD19745B-681E-40F4-86D9-BE33B66BF8BB}" srcId="{34BA9BBE-8ACC-421C-A4ED-B8CAD6038D4F}" destId="{C756BC1E-6053-4019-BFEB-EAFD90B5591D}" srcOrd="0" destOrd="0" parTransId="{BEA977AF-5397-486B-ABAF-FFCAC73F6225}" sibTransId="{03CC4B7C-289B-4284-B908-0A063C9B71B8}"/>
    <dgm:cxn modelId="{B7D1186E-35A7-418A-9CD0-D87017EB78BA}" type="presOf" srcId="{F6D45218-2813-44A7-9705-6F7EBA08CD40}" destId="{F344DCC4-1BAD-47DA-9448-A982E19A9950}" srcOrd="0" destOrd="0" presId="urn:microsoft.com/office/officeart/2018/2/layout/IconVerticalSolidList"/>
    <dgm:cxn modelId="{423E2BC6-34FD-4A1A-822B-94B6EE137982}" type="presOf" srcId="{34BA9BBE-8ACC-421C-A4ED-B8CAD6038D4F}" destId="{B113F27A-8A54-4411-BEA6-BECEC5019D26}" srcOrd="0" destOrd="0" presId="urn:microsoft.com/office/officeart/2018/2/layout/IconVerticalSolidList"/>
    <dgm:cxn modelId="{9814BCD6-176C-41B5-BF2C-080319995D76}" type="presOf" srcId="{4C02BEC6-438B-40FF-AD1F-351E271FDEDC}" destId="{88150D4E-F537-4D15-A496-51348CBD0204}" srcOrd="0" destOrd="0" presId="urn:microsoft.com/office/officeart/2018/2/layout/IconVerticalSolidList"/>
    <dgm:cxn modelId="{880ACAF3-A88D-42C7-AD4F-96F5BF762562}" srcId="{34BA9BBE-8ACC-421C-A4ED-B8CAD6038D4F}" destId="{4C02BEC6-438B-40FF-AD1F-351E271FDEDC}" srcOrd="2" destOrd="0" parTransId="{5A9D2806-16B6-4E3E-95A2-8642D9C670AA}" sibTransId="{A557E76F-0BFC-4A9D-ADF9-6DF0D2CB1B67}"/>
    <dgm:cxn modelId="{39C311FD-046C-4CE5-964A-719198D22A50}" type="presOf" srcId="{C756BC1E-6053-4019-BFEB-EAFD90B5591D}" destId="{21A3495B-B1AE-46D3-A341-E9F1947EEBFB}" srcOrd="0" destOrd="0" presId="urn:microsoft.com/office/officeart/2018/2/layout/IconVerticalSolidList"/>
    <dgm:cxn modelId="{FA29F6FF-456E-4DE3-9136-55D273582FDC}" srcId="{34BA9BBE-8ACC-421C-A4ED-B8CAD6038D4F}" destId="{F6D45218-2813-44A7-9705-6F7EBA08CD40}" srcOrd="1" destOrd="0" parTransId="{A99EA6C5-ADEC-4612-B48B-E59E5E0B75B6}" sibTransId="{DD290EC2-08C1-4A3B-B463-66F2F135DE23}"/>
    <dgm:cxn modelId="{93DC84E0-9110-4A32-A1BC-5CF259B31EBF}" type="presParOf" srcId="{B113F27A-8A54-4411-BEA6-BECEC5019D26}" destId="{652B9115-09E2-418A-B1C8-B82EA5EE71FD}" srcOrd="0" destOrd="0" presId="urn:microsoft.com/office/officeart/2018/2/layout/IconVerticalSolidList"/>
    <dgm:cxn modelId="{97F4A3F7-E04F-43CF-BB55-E0F2AFA8760D}" type="presParOf" srcId="{652B9115-09E2-418A-B1C8-B82EA5EE71FD}" destId="{9BC2259C-F74F-4A75-8C95-B50875094E96}" srcOrd="0" destOrd="0" presId="urn:microsoft.com/office/officeart/2018/2/layout/IconVerticalSolidList"/>
    <dgm:cxn modelId="{5B503E04-8368-474A-B767-431BBDDC3579}" type="presParOf" srcId="{652B9115-09E2-418A-B1C8-B82EA5EE71FD}" destId="{70B950A0-77A4-4457-8C78-D539F350350B}" srcOrd="1" destOrd="0" presId="urn:microsoft.com/office/officeart/2018/2/layout/IconVerticalSolidList"/>
    <dgm:cxn modelId="{8B7DF2A4-F119-4A59-B325-DE7565CA40A3}" type="presParOf" srcId="{652B9115-09E2-418A-B1C8-B82EA5EE71FD}" destId="{2835B314-2E52-4328-8594-6C6C98DE07BE}" srcOrd="2" destOrd="0" presId="urn:microsoft.com/office/officeart/2018/2/layout/IconVerticalSolidList"/>
    <dgm:cxn modelId="{28693045-281E-48F5-ABD5-BBB1AA25D71E}" type="presParOf" srcId="{652B9115-09E2-418A-B1C8-B82EA5EE71FD}" destId="{21A3495B-B1AE-46D3-A341-E9F1947EEBFB}" srcOrd="3" destOrd="0" presId="urn:microsoft.com/office/officeart/2018/2/layout/IconVerticalSolidList"/>
    <dgm:cxn modelId="{B038C616-F718-404E-B220-8A6A6104BF87}" type="presParOf" srcId="{B113F27A-8A54-4411-BEA6-BECEC5019D26}" destId="{51A16B28-99AA-4EF6-A7F5-2C454A5C7BD0}" srcOrd="1" destOrd="0" presId="urn:microsoft.com/office/officeart/2018/2/layout/IconVerticalSolidList"/>
    <dgm:cxn modelId="{88818211-4E77-4F04-A2A7-5A8A4F3F5A67}" type="presParOf" srcId="{B113F27A-8A54-4411-BEA6-BECEC5019D26}" destId="{690A91B7-5841-4BD7-9E11-8601F308BE3D}" srcOrd="2" destOrd="0" presId="urn:microsoft.com/office/officeart/2018/2/layout/IconVerticalSolidList"/>
    <dgm:cxn modelId="{1D5455D7-3816-4318-A96E-B5BD68C3C29A}" type="presParOf" srcId="{690A91B7-5841-4BD7-9E11-8601F308BE3D}" destId="{6F9DC5D7-C4E7-42E8-89B6-0B749D2B76A5}" srcOrd="0" destOrd="0" presId="urn:microsoft.com/office/officeart/2018/2/layout/IconVerticalSolidList"/>
    <dgm:cxn modelId="{AD2E7B84-F4CF-4D0A-B597-CD94841CBDE1}" type="presParOf" srcId="{690A91B7-5841-4BD7-9E11-8601F308BE3D}" destId="{ECE35073-5F4D-4E1A-8129-4F751CADB5E5}" srcOrd="1" destOrd="0" presId="urn:microsoft.com/office/officeart/2018/2/layout/IconVerticalSolidList"/>
    <dgm:cxn modelId="{7C396DED-F396-4258-A9D4-2F6F15143EA2}" type="presParOf" srcId="{690A91B7-5841-4BD7-9E11-8601F308BE3D}" destId="{1CE1A2C8-0B14-49D6-B815-1567563C1A53}" srcOrd="2" destOrd="0" presId="urn:microsoft.com/office/officeart/2018/2/layout/IconVerticalSolidList"/>
    <dgm:cxn modelId="{F434990E-908B-4D8D-A939-2F638496B4A6}" type="presParOf" srcId="{690A91B7-5841-4BD7-9E11-8601F308BE3D}" destId="{F344DCC4-1BAD-47DA-9448-A982E19A9950}" srcOrd="3" destOrd="0" presId="urn:microsoft.com/office/officeart/2018/2/layout/IconVerticalSolidList"/>
    <dgm:cxn modelId="{B9E65A41-325C-45FF-9A6C-63BA90711585}" type="presParOf" srcId="{B113F27A-8A54-4411-BEA6-BECEC5019D26}" destId="{81098177-EF32-42C6-A7BD-D8C1B47452EC}" srcOrd="3" destOrd="0" presId="urn:microsoft.com/office/officeart/2018/2/layout/IconVerticalSolidList"/>
    <dgm:cxn modelId="{AEF88D0F-8BF2-4AD5-9DD4-A5D0BBCB3067}" type="presParOf" srcId="{B113F27A-8A54-4411-BEA6-BECEC5019D26}" destId="{BCCFE8A5-E64D-4F19-9209-27DC19B9C807}" srcOrd="4" destOrd="0" presId="urn:microsoft.com/office/officeart/2018/2/layout/IconVerticalSolidList"/>
    <dgm:cxn modelId="{9F74B978-FC54-4235-9B79-EBC4C4EE9FE1}" type="presParOf" srcId="{BCCFE8A5-E64D-4F19-9209-27DC19B9C807}" destId="{B2D11F16-C670-4284-945D-7AC6650AA882}" srcOrd="0" destOrd="0" presId="urn:microsoft.com/office/officeart/2018/2/layout/IconVerticalSolidList"/>
    <dgm:cxn modelId="{D48202C2-BECE-4DD3-9062-DEC87C32524F}" type="presParOf" srcId="{BCCFE8A5-E64D-4F19-9209-27DC19B9C807}" destId="{D07A97AD-FFDC-416A-969E-0559E2C477BC}" srcOrd="1" destOrd="0" presId="urn:microsoft.com/office/officeart/2018/2/layout/IconVerticalSolidList"/>
    <dgm:cxn modelId="{42503C2A-83BE-455E-BE26-27F08EEEF94F}" type="presParOf" srcId="{BCCFE8A5-E64D-4F19-9209-27DC19B9C807}" destId="{B8C7F2CE-2CE9-49F9-9423-0D7384DACB4C}" srcOrd="2" destOrd="0" presId="urn:microsoft.com/office/officeart/2018/2/layout/IconVerticalSolidList"/>
    <dgm:cxn modelId="{356B531D-2E9F-4822-90D3-E5963DE56883}" type="presParOf" srcId="{BCCFE8A5-E64D-4F19-9209-27DC19B9C807}" destId="{88150D4E-F537-4D15-A496-51348CBD020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C2259C-F74F-4A75-8C95-B50875094E96}">
      <dsp:nvSpPr>
        <dsp:cNvPr id="0" name=""/>
        <dsp:cNvSpPr/>
      </dsp:nvSpPr>
      <dsp:spPr>
        <a:xfrm>
          <a:off x="0" y="502"/>
          <a:ext cx="8015594" cy="117679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B950A0-77A4-4457-8C78-D539F350350B}">
      <dsp:nvSpPr>
        <dsp:cNvPr id="0" name=""/>
        <dsp:cNvSpPr/>
      </dsp:nvSpPr>
      <dsp:spPr>
        <a:xfrm>
          <a:off x="355981" y="265282"/>
          <a:ext cx="647239" cy="64723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A3495B-B1AE-46D3-A341-E9F1947EEBFB}">
      <dsp:nvSpPr>
        <dsp:cNvPr id="0" name=""/>
        <dsp:cNvSpPr/>
      </dsp:nvSpPr>
      <dsp:spPr>
        <a:xfrm>
          <a:off x="1359202" y="502"/>
          <a:ext cx="6656391" cy="11767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545" tIns="124545" rIns="124545" bIns="124545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DesignPlus Sidebar:  </a:t>
          </a:r>
          <a:r>
            <a:rPr lang="en-US" sz="1900" kern="1200"/>
            <a:t>Advanced editor for adding accessible design, formatting, and interactive elements to Canvas content.  No knowledge of JS or CSS required.</a:t>
          </a:r>
        </a:p>
      </dsp:txBody>
      <dsp:txXfrm>
        <a:off x="1359202" y="502"/>
        <a:ext cx="6656391" cy="1176798"/>
      </dsp:txXfrm>
    </dsp:sp>
    <dsp:sp modelId="{6F9DC5D7-C4E7-42E8-89B6-0B749D2B76A5}">
      <dsp:nvSpPr>
        <dsp:cNvPr id="0" name=""/>
        <dsp:cNvSpPr/>
      </dsp:nvSpPr>
      <dsp:spPr>
        <a:xfrm>
          <a:off x="0" y="1471501"/>
          <a:ext cx="8015594" cy="117679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E35073-5F4D-4E1A-8129-4F751CADB5E5}">
      <dsp:nvSpPr>
        <dsp:cNvPr id="0" name=""/>
        <dsp:cNvSpPr/>
      </dsp:nvSpPr>
      <dsp:spPr>
        <a:xfrm>
          <a:off x="355981" y="1736281"/>
          <a:ext cx="647239" cy="64723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44DCC4-1BAD-47DA-9448-A982E19A9950}">
      <dsp:nvSpPr>
        <dsp:cNvPr id="0" name=""/>
        <dsp:cNvSpPr/>
      </dsp:nvSpPr>
      <dsp:spPr>
        <a:xfrm>
          <a:off x="1359202" y="1471501"/>
          <a:ext cx="6656391" cy="11767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545" tIns="124545" rIns="124545" bIns="124545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Multi-Tool: </a:t>
          </a:r>
          <a:r>
            <a:rPr lang="en-US" sz="1900" kern="1200" dirty="0"/>
            <a:t>multi-function tool for efficiently building modules from templates and setting or modifying availability dates on individual content items or in bulk.</a:t>
          </a:r>
        </a:p>
      </dsp:txBody>
      <dsp:txXfrm>
        <a:off x="1359202" y="1471501"/>
        <a:ext cx="6656391" cy="1176798"/>
      </dsp:txXfrm>
    </dsp:sp>
    <dsp:sp modelId="{B2D11F16-C670-4284-945D-7AC6650AA882}">
      <dsp:nvSpPr>
        <dsp:cNvPr id="0" name=""/>
        <dsp:cNvSpPr/>
      </dsp:nvSpPr>
      <dsp:spPr>
        <a:xfrm>
          <a:off x="0" y="2942500"/>
          <a:ext cx="8015594" cy="117679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7A97AD-FFDC-416A-969E-0559E2C477BC}">
      <dsp:nvSpPr>
        <dsp:cNvPr id="0" name=""/>
        <dsp:cNvSpPr/>
      </dsp:nvSpPr>
      <dsp:spPr>
        <a:xfrm>
          <a:off x="355981" y="3207279"/>
          <a:ext cx="647239" cy="64723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150D4E-F537-4D15-A496-51348CBD0204}">
      <dsp:nvSpPr>
        <dsp:cNvPr id="0" name=""/>
        <dsp:cNvSpPr/>
      </dsp:nvSpPr>
      <dsp:spPr>
        <a:xfrm>
          <a:off x="1359202" y="2942500"/>
          <a:ext cx="6656391" cy="11767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545" tIns="124545" rIns="124545" bIns="124545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Upload/Embed Image</a:t>
          </a:r>
          <a:r>
            <a:rPr lang="en-US" sz="1900" kern="1200"/>
            <a:t>: LTI tool in Canvas RCE for finding, loading, manipulating (crop, rotate, and resize) embedding images in Canvas content</a:t>
          </a:r>
        </a:p>
      </dsp:txBody>
      <dsp:txXfrm>
        <a:off x="1359202" y="2942500"/>
        <a:ext cx="6656391" cy="11767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7859BD-4604-2843-976C-9F2DEE3C79DB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B64456-6A4C-DF40-836A-7ED7CB722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7832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108F45-8DB7-E449-85E4-EC04F96DF3AA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06D261-4ACC-5E49-97C5-9D8FD2D9A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345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userDrawn="1">
            <p:ph type="title" hasCustomPrompt="1"/>
          </p:nvPr>
        </p:nvSpPr>
        <p:spPr>
          <a:xfrm>
            <a:off x="502904" y="3688697"/>
            <a:ext cx="7942596" cy="1485992"/>
          </a:xfrm>
        </p:spPr>
        <p:txBody>
          <a:bodyPr anchor="ctr">
            <a:normAutofit/>
          </a:bodyPr>
          <a:lstStyle>
            <a:lvl1pPr>
              <a:lnSpc>
                <a:spcPct val="90000"/>
              </a:lnSpc>
              <a:defRPr sz="4400" b="1" i="0" spc="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Unnecessarily extra long title of presentation</a:t>
            </a:r>
          </a:p>
        </p:txBody>
      </p:sp>
      <p:sp>
        <p:nvSpPr>
          <p:cNvPr id="11" name="Text Placeholder 19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530694" y="6279762"/>
            <a:ext cx="7734222" cy="370205"/>
          </a:xfrm>
        </p:spPr>
        <p:txBody>
          <a:bodyPr anchor="ctr">
            <a:noAutofit/>
          </a:bodyPr>
          <a:lstStyle>
            <a:lvl1pPr marL="0" indent="0">
              <a:buNone/>
              <a:defRPr sz="1100" b="1" spc="80" baseline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INDIANA UNIVERSITY</a:t>
            </a:r>
          </a:p>
        </p:txBody>
      </p:sp>
      <p:sp>
        <p:nvSpPr>
          <p:cNvPr id="9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530694" y="3301283"/>
            <a:ext cx="7914806" cy="336549"/>
          </a:xfrm>
        </p:spPr>
        <p:txBody>
          <a:bodyPr anchor="ctr">
            <a:noAutofit/>
          </a:bodyPr>
          <a:lstStyle>
            <a:lvl1pPr marL="0" indent="0">
              <a:buNone/>
              <a:defRPr sz="1800" b="0" spc="0" baseline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SUBHEAD OR NAME OF SCHOOL, DEPARTMENT, OR UNIT</a:t>
            </a: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621014" y="-72571"/>
            <a:ext cx="950609" cy="2766507"/>
            <a:chOff x="633305" y="-72571"/>
            <a:chExt cx="950609" cy="2766507"/>
          </a:xfrm>
        </p:grpSpPr>
        <p:sp>
          <p:nvSpPr>
            <p:cNvPr id="6" name="Rectangle 5"/>
            <p:cNvSpPr/>
            <p:nvPr userDrawn="1"/>
          </p:nvSpPr>
          <p:spPr>
            <a:xfrm>
              <a:off x="633305" y="-72571"/>
              <a:ext cx="950609" cy="2766507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9" descr="trident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8009" y="1730375"/>
              <a:ext cx="634481" cy="8007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56653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660B1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378689" y="318734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378689" y="318734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378689" y="318734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title" hasCustomPrompt="1"/>
          </p:nvPr>
        </p:nvSpPr>
        <p:spPr>
          <a:xfrm>
            <a:off x="506694" y="3180626"/>
            <a:ext cx="6802482" cy="494412"/>
          </a:xfrm>
        </p:spPr>
        <p:txBody>
          <a:bodyPr anchor="ctr">
            <a:noAutofit/>
          </a:bodyPr>
          <a:lstStyle>
            <a:lvl1pPr>
              <a:defRPr sz="4400" b="1" i="0" spc="0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Section Heading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526131" y="2710382"/>
            <a:ext cx="3700462" cy="336549"/>
          </a:xfrm>
        </p:spPr>
        <p:txBody>
          <a:bodyPr anchor="ctr">
            <a:noAutofit/>
          </a:bodyPr>
          <a:lstStyle>
            <a:lvl1pPr marL="0" indent="0">
              <a:buNone/>
              <a:defRPr sz="1600" b="1" i="0" spc="50" baseline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SECTION NUMBER OR SUBTITLE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2602322"/>
            <a:ext cx="148614" cy="1199243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854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: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0027" y="1012095"/>
            <a:ext cx="8004391" cy="638906"/>
          </a:xfrm>
        </p:spPr>
        <p:txBody>
          <a:bodyPr>
            <a:normAutofit/>
          </a:bodyPr>
          <a:lstStyle>
            <a:lvl1pPr>
              <a:defRPr sz="3200" b="1" i="0" cap="none" spc="0">
                <a:solidFill>
                  <a:srgbClr val="40404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1073417"/>
            <a:ext cx="82664" cy="516263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5190706" y="237250"/>
            <a:ext cx="3700462" cy="336549"/>
          </a:xfrm>
        </p:spPr>
        <p:txBody>
          <a:bodyPr>
            <a:noAutofit/>
          </a:bodyPr>
          <a:lstStyle>
            <a:lvl1pPr marL="0" indent="0" algn="r">
              <a:buNone/>
              <a:defRPr sz="1100" b="0" i="0" spc="0" baseline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SECTION TITLE OR SUBTITLE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3556000" y="472141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" hasCustomPrompt="1"/>
          </p:nvPr>
        </p:nvSpPr>
        <p:spPr>
          <a:xfrm>
            <a:off x="518824" y="1976198"/>
            <a:ext cx="8015594" cy="41198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+mj-lt"/>
              <a:buAutoNum type="arabicPeriod"/>
              <a:tabLst/>
              <a:defRPr sz="1800">
                <a:solidFill>
                  <a:srgbClr val="404041"/>
                </a:solidFill>
                <a:latin typeface="Arial"/>
                <a:cs typeface="Arial"/>
              </a:defRPr>
            </a:lvl1pPr>
            <a:lvl2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2pPr>
            <a:lvl3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3pPr>
            <a:lvl4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4pPr>
            <a:lvl5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subtitle style</a:t>
            </a:r>
          </a:p>
        </p:txBody>
      </p:sp>
      <p:grpSp>
        <p:nvGrpSpPr>
          <p:cNvPr id="23" name="Group 22"/>
          <p:cNvGrpSpPr/>
          <p:nvPr userDrawn="1"/>
        </p:nvGrpSpPr>
        <p:grpSpPr>
          <a:xfrm>
            <a:off x="-30788" y="6336171"/>
            <a:ext cx="9228667" cy="528963"/>
            <a:chOff x="-30788" y="4661517"/>
            <a:chExt cx="9228667" cy="528963"/>
          </a:xfrm>
        </p:grpSpPr>
        <p:sp>
          <p:nvSpPr>
            <p:cNvPr id="24" name="Rectangle 23"/>
            <p:cNvSpPr/>
            <p:nvPr userDrawn="1"/>
          </p:nvSpPr>
          <p:spPr>
            <a:xfrm>
              <a:off x="-30788" y="4734807"/>
              <a:ext cx="9228667" cy="455673"/>
            </a:xfrm>
            <a:prstGeom prst="rect">
              <a:avLst/>
            </a:prstGeom>
            <a:solidFill>
              <a:srgbClr val="69030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 userDrawn="1"/>
          </p:nvSpPr>
          <p:spPr>
            <a:xfrm>
              <a:off x="635303" y="4661517"/>
              <a:ext cx="387197" cy="528963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6" name="Picture 25" descr="tab-rgb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798" y="4726863"/>
              <a:ext cx="258207" cy="327725"/>
            </a:xfrm>
            <a:prstGeom prst="rect">
              <a:avLst/>
            </a:prstGeom>
          </p:spPr>
        </p:pic>
        <p:sp>
          <p:nvSpPr>
            <p:cNvPr id="27" name="TextBox 26"/>
            <p:cNvSpPr txBox="1"/>
            <p:nvPr userDrawn="1"/>
          </p:nvSpPr>
          <p:spPr>
            <a:xfrm>
              <a:off x="1030972" y="4823737"/>
              <a:ext cx="3613600" cy="2308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sz="900" dirty="0">
                  <a:solidFill>
                    <a:srgbClr val="FFFFFF"/>
                  </a:solidFill>
                </a:rPr>
                <a:t>INDIANA UNIVERSITY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8206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hoto: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25304" y="619181"/>
            <a:ext cx="4560579" cy="10390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200" b="1" i="0" spc="0">
                <a:solidFill>
                  <a:srgbClr val="40404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525304" y="1922839"/>
            <a:ext cx="4560579" cy="41699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1pPr>
            <a:lvl2pPr marL="742950" indent="-28575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2pPr>
            <a:lvl3pPr marL="1143000" indent="-2286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3pPr>
            <a:lvl4pPr marL="1600200" indent="-2286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4pPr>
            <a:lvl5pPr marL="2057400" indent="-2286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5573059" y="0"/>
            <a:ext cx="3570941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0" y="649066"/>
            <a:ext cx="82664" cy="516263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635303" y="6336171"/>
            <a:ext cx="387197" cy="528963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tab-rg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798" y="6401517"/>
            <a:ext cx="258207" cy="32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: black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 userDrawn="1"/>
        </p:nvGrpSpPr>
        <p:grpSpPr>
          <a:xfrm>
            <a:off x="-30788" y="6336171"/>
            <a:ext cx="9228667" cy="528963"/>
            <a:chOff x="-30788" y="4661517"/>
            <a:chExt cx="9228667" cy="528963"/>
          </a:xfrm>
        </p:grpSpPr>
        <p:sp>
          <p:nvSpPr>
            <p:cNvPr id="24" name="Rectangle 23"/>
            <p:cNvSpPr/>
            <p:nvPr userDrawn="1"/>
          </p:nvSpPr>
          <p:spPr>
            <a:xfrm>
              <a:off x="-30788" y="4734807"/>
              <a:ext cx="9228667" cy="455673"/>
            </a:xfrm>
            <a:prstGeom prst="rect">
              <a:avLst/>
            </a:prstGeom>
            <a:solidFill>
              <a:srgbClr val="69030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 userDrawn="1"/>
          </p:nvSpPr>
          <p:spPr>
            <a:xfrm>
              <a:off x="635303" y="4661517"/>
              <a:ext cx="387197" cy="528963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6" name="Picture 25" descr="tab-rgb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798" y="4726863"/>
              <a:ext cx="258207" cy="327725"/>
            </a:xfrm>
            <a:prstGeom prst="rect">
              <a:avLst/>
            </a:prstGeom>
          </p:spPr>
        </p:pic>
        <p:sp>
          <p:nvSpPr>
            <p:cNvPr id="27" name="TextBox 26"/>
            <p:cNvSpPr txBox="1"/>
            <p:nvPr userDrawn="1"/>
          </p:nvSpPr>
          <p:spPr>
            <a:xfrm>
              <a:off x="1030972" y="4823737"/>
              <a:ext cx="3613600" cy="2308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sz="900" dirty="0">
                  <a:solidFill>
                    <a:srgbClr val="FFFFFF"/>
                  </a:solidFill>
                </a:rPr>
                <a:t>INDIANA UNIVERSITY</a:t>
              </a:r>
            </a:p>
          </p:txBody>
        </p:sp>
      </p:grpSp>
      <p:sp>
        <p:nvSpPr>
          <p:cNvPr id="28" name="Title 1"/>
          <p:cNvSpPr>
            <a:spLocks noGrp="1"/>
          </p:cNvSpPr>
          <p:nvPr>
            <p:ph type="ctrTitle" hasCustomPrompt="1"/>
          </p:nvPr>
        </p:nvSpPr>
        <p:spPr>
          <a:xfrm>
            <a:off x="530027" y="1012095"/>
            <a:ext cx="8004391" cy="638906"/>
          </a:xfrm>
        </p:spPr>
        <p:txBody>
          <a:bodyPr>
            <a:normAutofit/>
          </a:bodyPr>
          <a:lstStyle>
            <a:lvl1pPr>
              <a:defRPr sz="3200" b="1" i="0" cap="none" spc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9" name="Rectangle 28"/>
          <p:cNvSpPr/>
          <p:nvPr userDrawn="1"/>
        </p:nvSpPr>
        <p:spPr>
          <a:xfrm>
            <a:off x="0" y="1073417"/>
            <a:ext cx="82664" cy="516263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 Placeholder 2"/>
          <p:cNvSpPr>
            <a:spLocks noGrp="1"/>
          </p:cNvSpPr>
          <p:nvPr>
            <p:ph idx="1" hasCustomPrompt="1"/>
          </p:nvPr>
        </p:nvSpPr>
        <p:spPr>
          <a:xfrm>
            <a:off x="518824" y="1976198"/>
            <a:ext cx="8015594" cy="41198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+mj-lt"/>
              <a:buAutoNum type="arabicPeriod"/>
              <a:tabLst/>
              <a:defRPr sz="180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2pPr>
            <a:lvl3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3pPr>
            <a:lvl4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4pPr>
            <a:lvl5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subtitle style</a:t>
            </a:r>
          </a:p>
        </p:txBody>
      </p:sp>
      <p:sp>
        <p:nvSpPr>
          <p:cNvPr id="32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5190706" y="237250"/>
            <a:ext cx="3700462" cy="336549"/>
          </a:xfrm>
        </p:spPr>
        <p:txBody>
          <a:bodyPr>
            <a:noAutofit/>
          </a:bodyPr>
          <a:lstStyle>
            <a:lvl1pPr marL="0" indent="0" algn="r">
              <a:buNone/>
              <a:defRPr sz="1100" b="0" i="0" spc="0" baseline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SECTION TITLE OR SUBTITLE</a:t>
            </a:r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hoto: black">
    <p:bg>
      <p:bgPr>
        <a:solidFill>
          <a:srgbClr val="2526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5564910" y="0"/>
            <a:ext cx="3570941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-15847" y="649066"/>
            <a:ext cx="82664" cy="516263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635303" y="6336171"/>
            <a:ext cx="387197" cy="528963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 descr="tab-rg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798" y="6401517"/>
            <a:ext cx="258207" cy="327725"/>
          </a:xfrm>
          <a:prstGeom prst="rect">
            <a:avLst/>
          </a:prstGeom>
        </p:spPr>
      </p:pic>
      <p:sp>
        <p:nvSpPr>
          <p:cNvPr id="19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25304" y="619181"/>
            <a:ext cx="4560579" cy="10390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200" b="1" i="0" spc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0" name="Text Placeholder 2"/>
          <p:cNvSpPr>
            <a:spLocks noGrp="1"/>
          </p:cNvSpPr>
          <p:nvPr>
            <p:ph idx="1"/>
          </p:nvPr>
        </p:nvSpPr>
        <p:spPr>
          <a:xfrm>
            <a:off x="525304" y="1922839"/>
            <a:ext cx="4560579" cy="41699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lnSpc>
                <a:spcPct val="100000"/>
              </a:lnSpc>
              <a:buFont typeface="Arial"/>
              <a:buChar char="•"/>
              <a:defRPr sz="1800">
                <a:solidFill>
                  <a:srgbClr val="FFFFFF"/>
                </a:solidFill>
                <a:latin typeface="Arial"/>
                <a:cs typeface="Arial"/>
              </a:defRPr>
            </a:lvl1pPr>
            <a:lvl2pPr marL="742950" indent="-285750">
              <a:lnSpc>
                <a:spcPct val="100000"/>
              </a:lnSpc>
              <a:buFont typeface="Arial"/>
              <a:buChar char="•"/>
              <a:defRPr sz="1800">
                <a:solidFill>
                  <a:srgbClr val="FFFFFF"/>
                </a:solidFill>
                <a:latin typeface="Arial"/>
                <a:cs typeface="Arial"/>
              </a:defRPr>
            </a:lvl2pPr>
            <a:lvl3pPr marL="1143000" indent="-228600">
              <a:lnSpc>
                <a:spcPct val="100000"/>
              </a:lnSpc>
              <a:buFont typeface="Arial"/>
              <a:buChar char="•"/>
              <a:defRPr sz="1800">
                <a:solidFill>
                  <a:srgbClr val="FFFFFF"/>
                </a:solidFill>
                <a:latin typeface="Arial"/>
                <a:cs typeface="Arial"/>
              </a:defRPr>
            </a:lvl3pPr>
            <a:lvl4pPr marL="1600200" indent="-228600">
              <a:lnSpc>
                <a:spcPct val="100000"/>
              </a:lnSpc>
              <a:buFont typeface="Arial"/>
              <a:buChar char="•"/>
              <a:defRPr sz="1800">
                <a:solidFill>
                  <a:srgbClr val="FFFFFF"/>
                </a:solidFill>
                <a:latin typeface="Arial"/>
                <a:cs typeface="Arial"/>
              </a:defRPr>
            </a:lvl4pPr>
            <a:lvl5pPr marL="2057400" indent="-228600">
              <a:lnSpc>
                <a:spcPct val="100000"/>
              </a:lnSpc>
              <a:buFont typeface="Arial"/>
              <a:buChar char="•"/>
              <a:defRPr sz="1800">
                <a:solidFill>
                  <a:srgbClr val="FFFFFF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4336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footer: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 userDrawn="1"/>
        </p:nvGrpSpPr>
        <p:grpSpPr>
          <a:xfrm>
            <a:off x="-30788" y="6336171"/>
            <a:ext cx="9228667" cy="528963"/>
            <a:chOff x="-30788" y="4661517"/>
            <a:chExt cx="9228667" cy="528963"/>
          </a:xfrm>
        </p:grpSpPr>
        <p:sp>
          <p:nvSpPr>
            <p:cNvPr id="18" name="Rectangle 17"/>
            <p:cNvSpPr/>
            <p:nvPr userDrawn="1"/>
          </p:nvSpPr>
          <p:spPr>
            <a:xfrm>
              <a:off x="-30788" y="4734807"/>
              <a:ext cx="9228667" cy="455673"/>
            </a:xfrm>
            <a:prstGeom prst="rect">
              <a:avLst/>
            </a:prstGeom>
            <a:solidFill>
              <a:srgbClr val="69030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635303" y="4661517"/>
              <a:ext cx="387197" cy="528963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" name="Picture 19" descr="tab-rgb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798" y="4726863"/>
              <a:ext cx="258207" cy="327725"/>
            </a:xfrm>
            <a:prstGeom prst="rect">
              <a:avLst/>
            </a:prstGeom>
          </p:spPr>
        </p:pic>
        <p:sp>
          <p:nvSpPr>
            <p:cNvPr id="21" name="TextBox 20"/>
            <p:cNvSpPr txBox="1"/>
            <p:nvPr userDrawn="1"/>
          </p:nvSpPr>
          <p:spPr>
            <a:xfrm>
              <a:off x="1030972" y="4823737"/>
              <a:ext cx="3613600" cy="2308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sz="900" dirty="0">
                  <a:solidFill>
                    <a:srgbClr val="FFFFFF"/>
                  </a:solidFill>
                </a:rPr>
                <a:t>INDIANA UNIVERSITY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15652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footer: black">
    <p:bg>
      <p:bgPr>
        <a:solidFill>
          <a:srgbClr val="2526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 userDrawn="1"/>
        </p:nvGrpSpPr>
        <p:grpSpPr>
          <a:xfrm>
            <a:off x="-30788" y="6336171"/>
            <a:ext cx="9228667" cy="528963"/>
            <a:chOff x="-30788" y="4661517"/>
            <a:chExt cx="9228667" cy="528963"/>
          </a:xfrm>
        </p:grpSpPr>
        <p:sp>
          <p:nvSpPr>
            <p:cNvPr id="17" name="Rectangle 16"/>
            <p:cNvSpPr/>
            <p:nvPr userDrawn="1"/>
          </p:nvSpPr>
          <p:spPr>
            <a:xfrm>
              <a:off x="-30788" y="4734807"/>
              <a:ext cx="9228667" cy="455673"/>
            </a:xfrm>
            <a:prstGeom prst="rect">
              <a:avLst/>
            </a:prstGeom>
            <a:solidFill>
              <a:srgbClr val="69030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635303" y="4661517"/>
              <a:ext cx="387197" cy="528963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9" name="Picture 18" descr="tab-rgb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798" y="4726863"/>
              <a:ext cx="258207" cy="327725"/>
            </a:xfrm>
            <a:prstGeom prst="rect">
              <a:avLst/>
            </a:prstGeom>
          </p:spPr>
        </p:pic>
        <p:sp>
          <p:nvSpPr>
            <p:cNvPr id="20" name="TextBox 19"/>
            <p:cNvSpPr txBox="1"/>
            <p:nvPr userDrawn="1"/>
          </p:nvSpPr>
          <p:spPr>
            <a:xfrm>
              <a:off x="1030972" y="4823737"/>
              <a:ext cx="3613600" cy="2308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sz="900" dirty="0">
                  <a:solidFill>
                    <a:srgbClr val="FFFFFF"/>
                  </a:solidFill>
                </a:rPr>
                <a:t>INDIANA UNIVERSITY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27036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with IUPUI lockup">
    <p:bg>
      <p:bgPr>
        <a:solidFill>
          <a:srgbClr val="69030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/>
          <p:cNvSpPr>
            <a:spLocks noGrp="1"/>
          </p:cNvSpPr>
          <p:nvPr userDrawn="1">
            <p:ph idx="1"/>
          </p:nvPr>
        </p:nvSpPr>
        <p:spPr>
          <a:xfrm>
            <a:off x="536603" y="907197"/>
            <a:ext cx="7859185" cy="3628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00000"/>
              </a:lnSpc>
              <a:buNone/>
              <a:defRPr sz="180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Arial"/>
                <a:cs typeface="Arial"/>
              </a:defRPr>
            </a:lvl2pPr>
            <a:lvl3pPr marL="9144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Arial"/>
                <a:cs typeface="Arial"/>
              </a:defRPr>
            </a:lvl3pPr>
            <a:lvl4pPr marL="13716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Arial"/>
                <a:cs typeface="Arial"/>
              </a:defRPr>
            </a:lvl4pPr>
            <a:lvl5pPr>
              <a:lnSpc>
                <a:spcPct val="100000"/>
              </a:lnSpc>
              <a:defRPr sz="1600">
                <a:solidFill>
                  <a:schemeClr val="bg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-15847" y="907197"/>
            <a:ext cx="82664" cy="516263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631042" y="5935919"/>
            <a:ext cx="3372874" cy="922081"/>
            <a:chOff x="631042" y="4235585"/>
            <a:chExt cx="3372874" cy="922081"/>
          </a:xfrm>
        </p:grpSpPr>
        <p:sp>
          <p:nvSpPr>
            <p:cNvPr id="11" name="Rectangle 10"/>
            <p:cNvSpPr/>
            <p:nvPr userDrawn="1"/>
          </p:nvSpPr>
          <p:spPr>
            <a:xfrm>
              <a:off x="631042" y="4235585"/>
              <a:ext cx="536130" cy="922081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5" name="Picture 14" descr="tab-rgb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0345" y="4326066"/>
              <a:ext cx="357525" cy="453783"/>
            </a:xfrm>
            <a:prstGeom prst="rect">
              <a:avLst/>
            </a:prstGeom>
          </p:spPr>
        </p:pic>
        <p:pic>
          <p:nvPicPr>
            <p:cNvPr id="16" name="Picture 15" descr="indianauniversitywhite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73894" y="4313667"/>
              <a:ext cx="2630022" cy="4720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89661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61892" y="846139"/>
            <a:ext cx="680248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1892" y="2119918"/>
            <a:ext cx="6802482" cy="42870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69" r:id="rId1"/>
    <p:sldLayoutId id="2147493467" r:id="rId2"/>
    <p:sldLayoutId id="2147493472" r:id="rId3"/>
    <p:sldLayoutId id="2147493457" r:id="rId4"/>
    <p:sldLayoutId id="2147493456" r:id="rId5"/>
    <p:sldLayoutId id="2147493474" r:id="rId6"/>
    <p:sldLayoutId id="2147493475" r:id="rId7"/>
    <p:sldLayoutId id="2147493476" r:id="rId8"/>
    <p:sldLayoutId id="2147493477" r:id="rId9"/>
  </p:sldLayoutIdLst>
  <p:txStyles>
    <p:titleStyle>
      <a:lvl1pPr algn="l" defTabSz="457200" rtl="0" eaLnBrk="1" latinLnBrk="0" hangingPunct="1">
        <a:spcBef>
          <a:spcPct val="0"/>
        </a:spcBef>
        <a:buNone/>
        <a:defRPr sz="3200" b="1" i="0" kern="100" spc="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chemeClr val="tx1">
            <a:lumMod val="50000"/>
            <a:lumOff val="50000"/>
          </a:schemeClr>
        </a:buClr>
        <a:buSzPct val="100000"/>
        <a:buFont typeface="Wingdings" charset="2"/>
        <a:buChar char="§"/>
        <a:defRPr sz="1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Font typeface="Arial"/>
        <a:buChar char="»"/>
        <a:defRPr sz="18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tinyurl.com/swit24dpw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 Your Canvas Game with </a:t>
            </a:r>
            <a:r>
              <a:rPr lang="en-US" dirty="0" err="1"/>
              <a:t>DesignPlus</a:t>
            </a:r>
            <a:r>
              <a:rPr lang="en-US" dirty="0"/>
              <a:t> from </a:t>
            </a:r>
            <a:r>
              <a:rPr lang="en-US" dirty="0" err="1"/>
              <a:t>Cidi</a:t>
            </a:r>
            <a:r>
              <a:rPr lang="en-US" dirty="0"/>
              <a:t> Labs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INDIANA UNIVERSITY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Lynn Ward &amp; Kevin Rogers, UITS Learning Technologies</a:t>
            </a:r>
          </a:p>
        </p:txBody>
      </p:sp>
    </p:spTree>
    <p:extLst>
      <p:ext uri="{BB962C8B-B14F-4D97-AF65-F5344CB8AC3E}">
        <p14:creationId xmlns:p14="http://schemas.microsoft.com/office/powerpoint/2010/main" val="919017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10" descr="A white letters on a red background&#10;&#10;Description automatically generated">
            <a:extLst>
              <a:ext uri="{FF2B5EF4-FFF2-40B4-BE49-F238E27FC236}">
                <a16:creationId xmlns:a16="http://schemas.microsoft.com/office/drawing/2014/main" id="{CDAD5A4B-902D-A400-4EC0-7DCC12483488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/>
          <a:srcRect t="10424" r="1" b="9395"/>
          <a:stretch/>
        </p:blipFill>
        <p:spPr>
          <a:xfrm>
            <a:off x="5564910" y="10"/>
            <a:ext cx="3570941" cy="6857990"/>
          </a:xfr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304" y="619181"/>
            <a:ext cx="4560579" cy="1039091"/>
          </a:xfrm>
        </p:spPr>
        <p:txBody>
          <a:bodyPr anchor="ctr">
            <a:normAutofit/>
          </a:bodyPr>
          <a:lstStyle/>
          <a:p>
            <a:r>
              <a:rPr lang="en-US" dirty="0"/>
              <a:t>Introductions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25304" y="1922839"/>
            <a:ext cx="4560579" cy="416999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A bit about 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Who are you?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Name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Department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Role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What do you hope to get out of this workshop?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012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Workshop Setup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25305" y="1658272"/>
            <a:ext cx="7876574" cy="4434557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Create a new practice course in Canvas named </a:t>
            </a:r>
            <a:r>
              <a:rPr lang="en-US" sz="2400" b="1" dirty="0"/>
              <a:t>DP Workshop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Go to Canvas Commons and search for </a:t>
            </a:r>
            <a:r>
              <a:rPr lang="en-US" sz="2400" b="1" dirty="0"/>
              <a:t>SWIT24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Select the course named </a:t>
            </a:r>
            <a:r>
              <a:rPr lang="en-US" sz="2400" b="0" i="0" u="none" strike="noStrike" dirty="0">
                <a:solidFill>
                  <a:srgbClr val="2D3B45"/>
                </a:solidFill>
                <a:effectLst/>
                <a:latin typeface="LatoWeb"/>
              </a:rPr>
              <a:t>Statewide IT 2024: </a:t>
            </a:r>
            <a:r>
              <a:rPr lang="en-US" sz="2400" b="0" i="0" u="none" strike="noStrike" dirty="0" err="1">
                <a:solidFill>
                  <a:srgbClr val="2D3B45"/>
                </a:solidFill>
                <a:effectLst/>
                <a:latin typeface="LatoWeb"/>
              </a:rPr>
              <a:t>DesignPlus</a:t>
            </a:r>
            <a:r>
              <a:rPr lang="en-US" sz="2400" b="0" i="0" u="none" strike="noStrike" dirty="0">
                <a:solidFill>
                  <a:srgbClr val="2D3B45"/>
                </a:solidFill>
                <a:effectLst/>
                <a:latin typeface="LatoWeb"/>
              </a:rPr>
              <a:t> Workshop ( SWIT24 DPW 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Click </a:t>
            </a:r>
            <a:r>
              <a:rPr lang="en-US" sz="2400" b="1" dirty="0"/>
              <a:t>Import/Download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Search for and select the course you just created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Click </a:t>
            </a:r>
            <a:r>
              <a:rPr lang="en-US" sz="2400" b="1" dirty="0"/>
              <a:t>Import into Course</a:t>
            </a: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19525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304" y="619181"/>
            <a:ext cx="7744053" cy="1039091"/>
          </a:xfrm>
        </p:spPr>
        <p:txBody>
          <a:bodyPr/>
          <a:lstStyle/>
          <a:p>
            <a:r>
              <a:rPr lang="en-US" dirty="0"/>
              <a:t>Alternative Content Import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25304" y="1658272"/>
            <a:ext cx="8093392" cy="4434557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Navigate to </a:t>
            </a:r>
            <a:r>
              <a:rPr lang="en-US" sz="3500" dirty="0">
                <a:hlinkClick r:id="rId2"/>
              </a:rPr>
              <a:t>https://tinyurl.com/swit24dpw</a:t>
            </a:r>
            <a:r>
              <a:rPr lang="en-US" sz="3500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Download the </a:t>
            </a:r>
            <a:r>
              <a:rPr lang="en-US" sz="2400" b="1" dirty="0"/>
              <a:t>swit24.imscc</a:t>
            </a:r>
            <a:r>
              <a:rPr lang="en-US" sz="2400" dirty="0"/>
              <a:t> file to your local storage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Navigate to your </a:t>
            </a:r>
            <a:r>
              <a:rPr lang="en-US" sz="2400" b="1" dirty="0"/>
              <a:t>DP Workshop c</a:t>
            </a:r>
            <a:r>
              <a:rPr lang="en-US" sz="2400" dirty="0"/>
              <a:t>ourse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In Home Page sidebar, choose </a:t>
            </a:r>
            <a:r>
              <a:rPr lang="en-US" sz="2400" b="1" dirty="0"/>
              <a:t>Import Existing Content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In the </a:t>
            </a:r>
            <a:r>
              <a:rPr lang="en-US" sz="2400" b="1" dirty="0"/>
              <a:t>Content Type </a:t>
            </a:r>
            <a:r>
              <a:rPr lang="en-US" sz="2400" dirty="0"/>
              <a:t>menu, choose </a:t>
            </a:r>
            <a:r>
              <a:rPr lang="en-US" sz="2400" b="1" dirty="0"/>
              <a:t>Canvas Course Export Package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Navigate to and select the </a:t>
            </a:r>
            <a:r>
              <a:rPr lang="en-US" sz="2400" b="1" dirty="0"/>
              <a:t>swit24.imscc</a:t>
            </a:r>
            <a:r>
              <a:rPr lang="en-US" sz="2400" dirty="0"/>
              <a:t> file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For Content, select </a:t>
            </a:r>
            <a:r>
              <a:rPr lang="en-US" sz="2400" b="1" dirty="0"/>
              <a:t>All Content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Click </a:t>
            </a:r>
            <a:r>
              <a:rPr lang="en-US" sz="2400" b="1" dirty="0"/>
              <a:t>Import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34099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0027" y="1012095"/>
            <a:ext cx="8004391" cy="638906"/>
          </a:xfrm>
        </p:spPr>
        <p:txBody>
          <a:bodyPr anchor="ctr">
            <a:normAutofit/>
          </a:bodyPr>
          <a:lstStyle/>
          <a:p>
            <a:r>
              <a:rPr lang="en-US" dirty="0" err="1"/>
              <a:t>DesignPlus</a:t>
            </a:r>
            <a:r>
              <a:rPr lang="en-US" dirty="0"/>
              <a:t> Overview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AF0FE0C1-09EF-DCA1-6821-2B333F2F64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190706" y="237250"/>
            <a:ext cx="3700462" cy="336549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11" name="Content Placeholder 3">
            <a:extLst>
              <a:ext uri="{FF2B5EF4-FFF2-40B4-BE49-F238E27FC236}">
                <a16:creationId xmlns:a16="http://schemas.microsoft.com/office/drawing/2014/main" id="{6532AAE9-619C-0881-C5BD-666B812865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1794414"/>
              </p:ext>
            </p:extLst>
          </p:nvPr>
        </p:nvGraphicFramePr>
        <p:xfrm>
          <a:off x="518824" y="1976198"/>
          <a:ext cx="8015594" cy="41198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0823895"/>
      </p:ext>
    </p:extLst>
  </p:cSld>
  <p:clrMapOvr>
    <a:masterClrMapping/>
  </p:clrMapOvr>
</p:sld>
</file>

<file path=ppt/theme/theme1.xml><?xml version="1.0" encoding="utf-8"?>
<a:theme xmlns:a="http://schemas.openxmlformats.org/drawingml/2006/main" name="M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6406</TotalTime>
  <Words>241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LatoWeb</vt:lpstr>
      <vt:lpstr>Wingdings</vt:lpstr>
      <vt:lpstr>Main</vt:lpstr>
      <vt:lpstr>Up Your Canvas Game with DesignPlus from Cidi Labs</vt:lpstr>
      <vt:lpstr>Introductions</vt:lpstr>
      <vt:lpstr>Workshop Setup</vt:lpstr>
      <vt:lpstr>Alternative Content Import</vt:lpstr>
      <vt:lpstr>DesignPlus Overview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Smith, Kimberly Y</cp:lastModifiedBy>
  <cp:revision>172</cp:revision>
  <cp:lastPrinted>2014-06-24T16:10:50Z</cp:lastPrinted>
  <dcterms:created xsi:type="dcterms:W3CDTF">2010-04-12T23:12:02Z</dcterms:created>
  <dcterms:modified xsi:type="dcterms:W3CDTF">2024-05-24T17:13:29Z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  <property fmtid="{D5CDD505-2E9C-101B-9397-08002B2CF9AE}" pid="3" name="MSIP_Label_414b3c7e-3bfa-45f1-b28d-09d7fca8a9b7_Enabled">
    <vt:lpwstr>true</vt:lpwstr>
  </property>
  <property fmtid="{D5CDD505-2E9C-101B-9397-08002B2CF9AE}" pid="4" name="MSIP_Label_414b3c7e-3bfa-45f1-b28d-09d7fca8a9b7_SetDate">
    <vt:lpwstr>2024-03-09T21:23:09Z</vt:lpwstr>
  </property>
  <property fmtid="{D5CDD505-2E9C-101B-9397-08002B2CF9AE}" pid="5" name="MSIP_Label_414b3c7e-3bfa-45f1-b28d-09d7fca8a9b7_Method">
    <vt:lpwstr>Standard</vt:lpwstr>
  </property>
  <property fmtid="{D5CDD505-2E9C-101B-9397-08002B2CF9AE}" pid="6" name="MSIP_Label_414b3c7e-3bfa-45f1-b28d-09d7fca8a9b7_Name">
    <vt:lpwstr>University Internal</vt:lpwstr>
  </property>
  <property fmtid="{D5CDD505-2E9C-101B-9397-08002B2CF9AE}" pid="7" name="MSIP_Label_414b3c7e-3bfa-45f1-b28d-09d7fca8a9b7_SiteId">
    <vt:lpwstr>1113be34-aed1-4d00-ab4b-cdd02510be91</vt:lpwstr>
  </property>
  <property fmtid="{D5CDD505-2E9C-101B-9397-08002B2CF9AE}" pid="8" name="MSIP_Label_414b3c7e-3bfa-45f1-b28d-09d7fca8a9b7_ActionId">
    <vt:lpwstr>0e07261b-1c4c-4dba-9674-bbcf8961ce91</vt:lpwstr>
  </property>
  <property fmtid="{D5CDD505-2E9C-101B-9397-08002B2CF9AE}" pid="9" name="MSIP_Label_414b3c7e-3bfa-45f1-b28d-09d7fca8a9b7_ContentBits">
    <vt:lpwstr>0</vt:lpwstr>
  </property>
</Properties>
</file>