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4"/>
  </p:sldMasterIdLst>
  <p:notesMasterIdLst>
    <p:notesMasterId r:id="rId17"/>
  </p:notesMasterIdLst>
  <p:handoutMasterIdLst>
    <p:handoutMasterId r:id="rId18"/>
  </p:handoutMasterIdLst>
  <p:sldIdLst>
    <p:sldId id="276" r:id="rId5"/>
    <p:sldId id="257" r:id="rId6"/>
    <p:sldId id="279" r:id="rId7"/>
    <p:sldId id="256" r:id="rId8"/>
    <p:sldId id="281" r:id="rId9"/>
    <p:sldId id="283" r:id="rId10"/>
    <p:sldId id="293" r:id="rId11"/>
    <p:sldId id="294" r:id="rId12"/>
    <p:sldId id="295" r:id="rId13"/>
    <p:sldId id="296" r:id="rId14"/>
    <p:sldId id="297" r:id="rId15"/>
    <p:sldId id="29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2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FD0F851-EC5A-4D38-B0AD-8093EC10F338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27" autoAdjust="0"/>
  </p:normalViewPr>
  <p:slideViewPr>
    <p:cSldViewPr snapToGrid="0">
      <p:cViewPr varScale="1">
        <p:scale>
          <a:sx n="70" d="100"/>
          <a:sy n="70" d="100"/>
        </p:scale>
        <p:origin x="1123" y="53"/>
      </p:cViewPr>
      <p:guideLst>
        <p:guide orient="horz" pos="2928"/>
        <p:guide pos="3840"/>
      </p:guideLst>
    </p:cSldViewPr>
  </p:slideViewPr>
  <p:outlineViewPr>
    <p:cViewPr>
      <p:scale>
        <a:sx n="33" d="100"/>
        <a:sy n="33" d="100"/>
      </p:scale>
      <p:origin x="0" y="-51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933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B022A2D-42FA-4553-8772-8DAE87B769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DD895D-FAE0-4BCC-A867-FF4B70D9BF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8A188-91E3-4091-B70E-E1E6D807C522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4706EC-595E-4FD0-9EC4-968864CC93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99D8E-A980-43D3-BFB9-0812FFA36A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EE72E-E5A5-44ED-A736-DB8D8EE9B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174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02412-B176-4E06-823F-C66FEB3E21FB}" type="datetimeFigureOut">
              <a:rPr lang="en-US" smtClean="0"/>
              <a:t>10/7/2024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42FC2-A162-47B3-989B-571A624149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2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00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8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091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0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67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68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56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70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90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72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942FC2-A162-47B3-989B-571A624149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47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6276193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5711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770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543594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224D70-2CA9-3DC4-F002-EC470A48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C0B1F33F-4201-2B4E-E8EC-1D07263083EB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ED5B178-0506-30BE-93BB-73C02006B988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0" name="Freeform: Shape 17">
                <a:extLst>
                  <a:ext uri="{FF2B5EF4-FFF2-40B4-BE49-F238E27FC236}">
                    <a16:creationId xmlns:a16="http://schemas.microsoft.com/office/drawing/2014/main" id="{B3F854F0-E9B7-2C32-CA3C-FA9719440768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8224CDA-DD93-0DF6-7DD9-8328D16060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FA5F65-B2C5-BB65-83E3-F195EEE49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409908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725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0C1D561-971B-43DB-A5A7-63A887A0CA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150" y="548640"/>
            <a:ext cx="5486400" cy="1371600"/>
          </a:xfrm>
        </p:spPr>
        <p:txBody>
          <a:bodyPr anchor="b" anchorCtr="0">
            <a:no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ACFD68-412E-48B4-B9EB-FEDC20A81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23391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F0731E0-58E0-4382-ADA7-A9C6DE2E7E3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5149" y="2759076"/>
            <a:ext cx="5486399" cy="300989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1000"/>
              </a:spcBef>
              <a:defRPr sz="1800"/>
            </a:lvl1pPr>
            <a:lvl2pPr>
              <a:lnSpc>
                <a:spcPct val="100000"/>
              </a:lnSpc>
              <a:spcBef>
                <a:spcPts val="1000"/>
              </a:spcBef>
              <a:defRPr sz="1800"/>
            </a:lvl2pPr>
            <a:lvl3pPr>
              <a:lnSpc>
                <a:spcPct val="100000"/>
              </a:lnSpc>
              <a:spcBef>
                <a:spcPts val="1000"/>
              </a:spcBef>
              <a:defRPr sz="16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>
              <a:lnSpc>
                <a:spcPct val="100000"/>
              </a:lnSpc>
              <a:spcBef>
                <a:spcPts val="1000"/>
              </a:spcBef>
              <a:defRPr sz="1800"/>
            </a:lvl5pPr>
            <a:lvl6pPr>
              <a:lnSpc>
                <a:spcPct val="100000"/>
              </a:lnSpc>
              <a:spcBef>
                <a:spcPts val="1000"/>
              </a:spcBef>
              <a:buClr>
                <a:schemeClr val="accent5"/>
              </a:buClr>
              <a:defRPr sz="1600"/>
            </a:lvl6pPr>
            <a:lvl7pPr>
              <a:buClr>
                <a:schemeClr val="accent5"/>
              </a:buClr>
              <a:defRPr/>
            </a:lvl7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  <a:p>
            <a:pPr lvl="2"/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3D67752-1F0B-4C84-BBA7-A57E2793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4033A0-8E66-4ABA-9E27-744642AA9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8E05746-2784-43CF-84F7-0175BD650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B851CC3-3ED8-49E8-B8AC-6D79B03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6F0BC49-315A-CF7A-E741-A8688AF53E66}"/>
              </a:ext>
            </a:extLst>
          </p:cNvPr>
          <p:cNvGrpSpPr/>
          <p:nvPr userDrawn="1"/>
        </p:nvGrpSpPr>
        <p:grpSpPr>
          <a:xfrm>
            <a:off x="9728046" y="831278"/>
            <a:ext cx="1623711" cy="630920"/>
            <a:chOff x="9588346" y="4824892"/>
            <a:chExt cx="1623711" cy="630920"/>
          </a:xfrm>
        </p:grpSpPr>
        <p:sp>
          <p:nvSpPr>
            <p:cNvPr id="3" name="Freeform: Shape 15">
              <a:extLst>
                <a:ext uri="{FF2B5EF4-FFF2-40B4-BE49-F238E27FC236}">
                  <a16:creationId xmlns:a16="http://schemas.microsoft.com/office/drawing/2014/main" id="{3FCB73E1-B061-C75F-AB29-C27CA95E57A9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A16F89-984C-DEA8-C894-E819A764661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5" name="Freeform: Shape 17">
                <a:extLst>
                  <a:ext uri="{FF2B5EF4-FFF2-40B4-BE49-F238E27FC236}">
                    <a16:creationId xmlns:a16="http://schemas.microsoft.com/office/drawing/2014/main" id="{0971E16B-8BBF-40B5-5862-FAAADBF530A0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C1D464A1-0F6B-3CEE-8719-573F89E87B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3777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D0C49A9B-EBDE-4047-884B-0860623D63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5851" y="2165174"/>
            <a:ext cx="6118224" cy="1554480"/>
          </a:xfrm>
        </p:spPr>
        <p:txBody>
          <a:bodyPr anchor="b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5" name="Picture Placeholder 31">
            <a:extLst>
              <a:ext uri="{FF2B5EF4-FFF2-40B4-BE49-F238E27FC236}">
                <a16:creationId xmlns:a16="http://schemas.microsoft.com/office/drawing/2014/main" id="{99CD77F7-3095-4517-B300-DE93875DE53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29613" y="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photo</a:t>
            </a:r>
          </a:p>
        </p:txBody>
      </p:sp>
      <p:sp>
        <p:nvSpPr>
          <p:cNvPr id="36" name="Picture Placeholder 31">
            <a:extLst>
              <a:ext uri="{FF2B5EF4-FFF2-40B4-BE49-F238E27FC236}">
                <a16:creationId xmlns:a16="http://schemas.microsoft.com/office/drawing/2014/main" id="{F31ECFCC-4520-48AB-A8A1-AF9FC0C055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29200" y="228600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photo</a:t>
            </a:r>
          </a:p>
        </p:txBody>
      </p:sp>
      <p:sp>
        <p:nvSpPr>
          <p:cNvPr id="37" name="Picture Placeholder 31">
            <a:extLst>
              <a:ext uri="{FF2B5EF4-FFF2-40B4-BE49-F238E27FC236}">
                <a16:creationId xmlns:a16="http://schemas.microsoft.com/office/drawing/2014/main" id="{0FDBD13C-46E7-4BB9-957D-DE2A5925521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329200" y="4572000"/>
            <a:ext cx="3862387" cy="2286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photo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5B40728-32E0-44CE-8C68-1E68245C2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400874" y="4194521"/>
            <a:ext cx="1481845" cy="787628"/>
            <a:chOff x="4987925" y="2840038"/>
            <a:chExt cx="2216150" cy="117792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0A6D99A-68F3-4E08-BB89-083CE0299CE2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B4F5556-21F4-4E26-9504-49ADE7D84749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E1118C-DFA4-410C-961C-BE0488441C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5A8ECE6-B3E3-4761-A6AD-711AF71EEA0D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5B1F0E3F-4B5E-4F5B-93A6-CE1017521BF1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B20599F0-ACFC-4223-A598-8FFAF21406AB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6703144-DA66-4EFB-B790-4E044756FF37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63371BE5-97EB-4365-8EDA-4C634155E79F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533C4D53-A668-4609-B338-E2D33C24A811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A487C5A9-C4B3-4A68-8DFB-43F4CDB407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2E4A2F3-57A7-4529-A621-A36F1E777A4E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1482263E-6A78-46B7-8AB8-845C9C9103B4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3C7B34F9-7954-4950-ABEA-DDBFF4A4CC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2900405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0C47B699-08C0-4851-8BAE-384C14E4E0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66050" y="1079500"/>
            <a:ext cx="3884962" cy="2138400"/>
          </a:xfrm>
        </p:spPr>
        <p:txBody>
          <a:bodyPr anchor="b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B84917A2-B37A-4655-9D10-50C6FD698FA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66051" y="4113213"/>
            <a:ext cx="3884961" cy="1655762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400" i="1"/>
            </a:lvl1pPr>
          </a:lstStyle>
          <a:p>
            <a:r>
              <a:rPr lang="en-US" dirty="0"/>
              <a:t>Click to add subtitle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8EE5317-4FED-4CB5-85EE-6DAD46C28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438531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0D3427-2AA8-987B-E83A-494604F72C1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1338" y="539750"/>
            <a:ext cx="6670675" cy="5759450"/>
          </a:xfrm>
          <a:custGeom>
            <a:avLst/>
            <a:gdLst>
              <a:gd name="connsiteX0" fmla="*/ 6573720 w 6670675"/>
              <a:gd name="connsiteY0" fmla="*/ 0 h 5759450"/>
              <a:gd name="connsiteX1" fmla="*/ 6670675 w 6670675"/>
              <a:gd name="connsiteY1" fmla="*/ 0 h 5759450"/>
              <a:gd name="connsiteX2" fmla="*/ 6670675 w 6670675"/>
              <a:gd name="connsiteY2" fmla="*/ 5759450 h 5759450"/>
              <a:gd name="connsiteX3" fmla="*/ 0 w 6670675"/>
              <a:gd name="connsiteY3" fmla="*/ 5759450 h 5759450"/>
              <a:gd name="connsiteX4" fmla="*/ 0 w 6670675"/>
              <a:gd name="connsiteY4" fmla="*/ 5669502 h 5759450"/>
              <a:gd name="connsiteX5" fmla="*/ 6573720 w 6670675"/>
              <a:gd name="connsiteY5" fmla="*/ 5669502 h 5759450"/>
              <a:gd name="connsiteX6" fmla="*/ 0 w 6670675"/>
              <a:gd name="connsiteY6" fmla="*/ 0 h 5759450"/>
              <a:gd name="connsiteX7" fmla="*/ 6562411 w 6670675"/>
              <a:gd name="connsiteY7" fmla="*/ 0 h 5759450"/>
              <a:gd name="connsiteX8" fmla="*/ 6562411 w 6670675"/>
              <a:gd name="connsiteY8" fmla="*/ 5658193 h 5759450"/>
              <a:gd name="connsiteX9" fmla="*/ 0 w 6670675"/>
              <a:gd name="connsiteY9" fmla="*/ 5658193 h 575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70675" h="5759450">
                <a:moveTo>
                  <a:pt x="6573720" y="0"/>
                </a:moveTo>
                <a:lnTo>
                  <a:pt x="6670675" y="0"/>
                </a:lnTo>
                <a:lnTo>
                  <a:pt x="6670675" y="5759450"/>
                </a:lnTo>
                <a:lnTo>
                  <a:pt x="0" y="5759450"/>
                </a:lnTo>
                <a:lnTo>
                  <a:pt x="0" y="5669502"/>
                </a:lnTo>
                <a:lnTo>
                  <a:pt x="6573720" y="5669502"/>
                </a:lnTo>
                <a:close/>
                <a:moveTo>
                  <a:pt x="0" y="0"/>
                </a:moveTo>
                <a:lnTo>
                  <a:pt x="6562411" y="0"/>
                </a:lnTo>
                <a:lnTo>
                  <a:pt x="6562411" y="5658193"/>
                </a:lnTo>
                <a:lnTo>
                  <a:pt x="0" y="565819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photo</a:t>
            </a: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1D4FB6FD-0D78-2F14-EC30-9013875CFD4A}"/>
              </a:ext>
            </a:extLst>
          </p:cNvPr>
          <p:cNvSpPr/>
          <p:nvPr userDrawn="1"/>
        </p:nvSpPr>
        <p:spPr>
          <a:xfrm>
            <a:off x="439938" y="439388"/>
            <a:ext cx="6675120" cy="5769864"/>
          </a:xfrm>
          <a:prstGeom prst="frame">
            <a:avLst>
              <a:gd name="adj1" fmla="val 19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49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6"/>
            <a:ext cx="10058400" cy="1097280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711243" y="2287435"/>
            <a:ext cx="8769514" cy="3768195"/>
          </a:xfrm>
        </p:spPr>
        <p:txBody>
          <a:bodyPr tIns="182880">
            <a:noAutofit/>
          </a:bodyPr>
          <a:lstStyle>
            <a:lvl1pPr marL="283464" indent="-283464">
              <a:lnSpc>
                <a:spcPct val="100000"/>
              </a:lnSpc>
              <a:spcBef>
                <a:spcPts val="1000"/>
              </a:spcBef>
              <a:defRPr sz="1800"/>
            </a:lvl1pPr>
            <a:lvl2pPr marL="283464">
              <a:lnSpc>
                <a:spcPct val="100000"/>
              </a:lnSpc>
              <a:spcBef>
                <a:spcPts val="1000"/>
              </a:spcBef>
              <a:defRPr sz="1800"/>
            </a:lvl2pPr>
            <a:lvl3pPr indent="-283464">
              <a:lnSpc>
                <a:spcPct val="100000"/>
              </a:lnSpc>
              <a:spcBef>
                <a:spcPts val="1000"/>
              </a:spcBef>
              <a:defRPr sz="18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 indent="-283464">
              <a:lnSpc>
                <a:spcPct val="1000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C7C83-D77B-1EFF-5877-DB5DF792E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9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 Colum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777244"/>
            <a:ext cx="10058400" cy="1097280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664AFF-309D-433B-B3F0-84A98A207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19649" y="2057404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2B970E0-2BF6-DE0A-33F2-E136830CC0F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664443" y="2484712"/>
            <a:ext cx="4360507" cy="36054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 i="0"/>
            </a:lvl1pPr>
            <a:lvl2pPr marL="285750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418C0F6-1F2A-74E4-A6C4-914FE336632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359649" y="2493040"/>
            <a:ext cx="4360507" cy="36054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 i="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marL="11430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7ED942-AF2B-12D4-2ED4-570ACFD0F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1163" y="548640"/>
            <a:ext cx="11109674" cy="57492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58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A45527-A259-1C6D-E8B4-514715484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245608"/>
            <a:ext cx="12192000" cy="3612392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8640" y="548640"/>
            <a:ext cx="3886200" cy="2304288"/>
          </a:xfrm>
        </p:spPr>
        <p:txBody>
          <a:bodyPr wrap="square" anchor="ctr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4ACBDB-D54B-994A-AD88-E89D37245FA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534660" y="548641"/>
            <a:ext cx="6130625" cy="2304288"/>
          </a:xfrm>
        </p:spPr>
        <p:txBody>
          <a:bodyPr anchor="ctr">
            <a:noAutofit/>
          </a:bodyPr>
          <a:lstStyle>
            <a:lvl1pPr marL="512064" indent="-5120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1pPr>
            <a:lvl2pPr marL="70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2pPr>
            <a:lvl3pPr marL="113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3pPr>
            <a:lvl4pPr marL="1422900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4pPr>
            <a:lvl5pPr marL="1859436" indent="-34290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ED8447B1-F82E-026F-7FF0-7E95D361E7A9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5520387" y="3735238"/>
            <a:ext cx="6130625" cy="257412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  <a:lvl2pPr marL="283464" indent="-285750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"/>
              <a:defRPr sz="1800" i="0"/>
            </a:lvl2pPr>
            <a:lvl3pPr marL="685800" indent="-283464">
              <a:lnSpc>
                <a:spcPct val="100000"/>
              </a:lnSpc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defRPr sz="1800" i="0"/>
            </a:lvl3pPr>
            <a:lvl4pPr marL="685800">
              <a:lnSpc>
                <a:spcPct val="100000"/>
              </a:lnSpc>
              <a:spcBef>
                <a:spcPts val="1000"/>
              </a:spcBef>
              <a:defRPr sz="1800" i="0"/>
            </a:lvl4pPr>
            <a:lvl5pPr indent="-283464"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476BAB9-3D46-228B-0268-9918F1524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691606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512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>
            <a:extLst>
              <a:ext uri="{FF2B5EF4-FFF2-40B4-BE49-F238E27FC236}">
                <a16:creationId xmlns:a16="http://schemas.microsoft.com/office/drawing/2014/main" id="{C2262EB2-92F3-45D5-977D-A254F9DC45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4750" y="548640"/>
            <a:ext cx="6120000" cy="1371600"/>
          </a:xfrm>
        </p:spPr>
        <p:txBody>
          <a:bodyPr anchor="b" anchorCtr="0">
            <a:no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08B7B76C-AD95-41C0-859E-9A612EE3EB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8703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photo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AF4E51F-526D-47C7-B091-D47773C1F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74750" y="2310207"/>
            <a:ext cx="540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E4FE061B-0356-4C6F-A2CA-12D48BE34A1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84750" y="2759076"/>
            <a:ext cx="6121400" cy="300989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800"/>
            </a:lvl1pPr>
            <a:lvl2pPr>
              <a:lnSpc>
                <a:spcPct val="100000"/>
              </a:lnSpc>
              <a:spcBef>
                <a:spcPts val="1000"/>
              </a:spcBef>
              <a:defRPr sz="1800"/>
            </a:lvl2pPr>
            <a:lvl3pPr>
              <a:lnSpc>
                <a:spcPct val="100000"/>
              </a:lnSpc>
              <a:spcBef>
                <a:spcPts val="1000"/>
              </a:spcBef>
              <a:defRPr sz="1800"/>
            </a:lvl3pPr>
            <a:lvl4pPr>
              <a:lnSpc>
                <a:spcPct val="100000"/>
              </a:lnSpc>
              <a:spcBef>
                <a:spcPts val="1000"/>
              </a:spcBef>
              <a:defRPr sz="1800"/>
            </a:lvl4pPr>
            <a:lvl5pPr>
              <a:lnSpc>
                <a:spcPct val="100000"/>
              </a:lnSpc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endParaRPr lang="en-US" dirty="0"/>
          </a:p>
        </p:txBody>
      </p:sp>
      <p:sp>
        <p:nvSpPr>
          <p:cNvPr id="39" name="Date Placeholder 3">
            <a:extLst>
              <a:ext uri="{FF2B5EF4-FFF2-40B4-BE49-F238E27FC236}">
                <a16:creationId xmlns:a16="http://schemas.microsoft.com/office/drawing/2014/main" id="{C9AB8836-3239-49B5-AB6F-4AF85F1F06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20XX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0" name="Footer Placeholder 4">
            <a:extLst>
              <a:ext uri="{FF2B5EF4-FFF2-40B4-BE49-F238E27FC236}">
                <a16:creationId xmlns:a16="http://schemas.microsoft.com/office/drawing/2014/main" id="{77EAD6AC-E509-49A1-8E38-1CABD458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id="{B689B03B-F230-4530-8C09-EFB81723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749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70924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mmar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745F42-F11E-4295-BA16-71120E66B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980706"/>
            <a:ext cx="12192000" cy="3877293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3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036F7FC-6006-4472-BC70-30C283ABC1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988" y="540000"/>
            <a:ext cx="3884962" cy="2011680"/>
          </a:xfrm>
        </p:spPr>
        <p:txBody>
          <a:bodyPr anchor="ctr" anchorCtr="0"/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265A73B-104E-43C7-BBEC-C2B3D52E1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4714750" y="1545840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E0F1ED-567A-464B-A7AB-53B58F510B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43552" y="540000"/>
            <a:ext cx="6107460" cy="2011680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>
              <a:defRPr sz="1800"/>
            </a:lvl2pPr>
            <a:lvl3pPr marL="720000" indent="0">
              <a:buNone/>
              <a:defRPr sz="1800"/>
            </a:lvl3pPr>
            <a:lvl4pPr>
              <a:defRPr sz="1800"/>
            </a:lvl4pPr>
            <a:lvl5pPr marL="14400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EBDB4AB8-A251-1D19-89FE-D1E389DC72CE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40988" y="3487738"/>
            <a:ext cx="11110023" cy="2486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23808ED-A697-419E-B2B9-925BC804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2CBC00E-8DBE-41F7-B5EC-A273F718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C8BA04E-DB40-4D07-9B73-37122A90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799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80A73D-6706-8DB1-BAA5-9EC91EF6D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alpha val="2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FC5AD6-5EA9-4D31-BA29-EE3AABE22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1677" y="548640"/>
            <a:ext cx="4663440" cy="1371600"/>
          </a:xfrm>
        </p:spPr>
        <p:txBody>
          <a:bodyPr wrap="square" anchor="b" anchorCtr="0">
            <a:normAutofit/>
          </a:bodyPr>
          <a:lstStyle>
            <a:lvl1pPr algn="ctr">
              <a:defRPr/>
            </a:lvl1pPr>
          </a:lstStyle>
          <a:p>
            <a:pPr algn="ctr"/>
            <a:r>
              <a:rPr lang="en-US" dirty="0"/>
              <a:t>Click to add title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6A2E018F-B83F-5D9E-94F4-2B1C285CED13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48640" y="548640"/>
            <a:ext cx="5575300" cy="5656016"/>
          </a:xfrm>
        </p:spPr>
        <p:txBody>
          <a:bodyPr>
            <a:noAutofit/>
          </a:bodyPr>
          <a:lstStyle>
            <a:lvl1pPr marL="283464" indent="-283464">
              <a:spcBef>
                <a:spcPts val="500"/>
              </a:spcBef>
              <a:defRPr sz="1800"/>
            </a:lvl1pPr>
            <a:lvl2pPr marL="283464">
              <a:spcBef>
                <a:spcPts val="500"/>
              </a:spcBef>
              <a:defRPr sz="1800"/>
            </a:lvl2pPr>
            <a:lvl3pPr marL="685800" indent="-283464">
              <a:spcBef>
                <a:spcPts val="500"/>
              </a:spcBef>
              <a:defRPr sz="1800"/>
            </a:lvl3pPr>
            <a:lvl4pPr marL="685800">
              <a:spcBef>
                <a:spcPts val="500"/>
              </a:spcBef>
              <a:defRPr sz="1800"/>
            </a:lvl4pPr>
            <a:lvl5pPr marL="1143000" indent="-283464">
              <a:spcBef>
                <a:spcPts val="500"/>
              </a:spcBef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266A202-7CFD-8B3B-C33C-D85F06445EC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7091676" y="2751236"/>
            <a:ext cx="4663440" cy="3453420"/>
          </a:xfrm>
        </p:spPr>
        <p:txBody>
          <a:bodyPr lIns="137160">
            <a:noAutofit/>
          </a:bodyPr>
          <a:lstStyle>
            <a:lvl1pPr marL="34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1pPr>
            <a:lvl2pPr marL="70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2pPr>
            <a:lvl3pPr marL="113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3pPr>
            <a:lvl4pPr marL="1422900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4pPr>
            <a:lvl5pPr marL="1859436" indent="-342900">
              <a:spcBef>
                <a:spcPts val="1000"/>
              </a:spcBef>
              <a:buClr>
                <a:schemeClr val="accent5">
                  <a:lumMod val="60000"/>
                  <a:lumOff val="40000"/>
                </a:schemeClr>
              </a:buClr>
              <a:buFont typeface="+mj-lt"/>
              <a:buAutoNum type="arabicPeriod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D87A86-18DB-4F48-991B-B96728C9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>
                    <a:alpha val="70000"/>
                  </a:prstClr>
                </a:solidFill>
              </a:rPr>
              <a:t>20XX</a:t>
            </a:r>
            <a:endParaRPr lang="en-US" dirty="0">
              <a:solidFill>
                <a:prstClr val="white">
                  <a:alpha val="70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9F77D95-7E8B-48BA-B550-76A5C29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10D382-212F-47D7-A76F-181F2262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9607A7-8386-47DB-8578-DDEDD194E5D4}" type="slidenum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all" spc="300" normalizeH="0" baseline="0" noProof="0" dirty="0">
              <a:ln>
                <a:noFill/>
              </a:ln>
              <a:solidFill>
                <a:prstClr val="white">
                  <a:alpha val="70000"/>
                </a:prst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EFDB4E-BF6D-A408-5BC2-566CFAECD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146739" y="2310207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052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6EF848A-75B5-49A0-A26E-E3931F22D9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70326" y="539751"/>
            <a:ext cx="4451349" cy="208222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D20A319-635D-423F-BBAC-55CDC178560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70326" y="4248000"/>
            <a:ext cx="4451349" cy="2082226"/>
          </a:xfrm>
        </p:spPr>
        <p:txBody>
          <a:bodyPr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1AFB269-EE5A-41D3-BCD6-D9F59CE69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54952" y="3043393"/>
            <a:ext cx="1481845" cy="787628"/>
            <a:chOff x="4987925" y="2840038"/>
            <a:chExt cx="2216150" cy="117792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5469245-EBD6-4BF4-B555-140F59F51604}"/>
                </a:ext>
              </a:extLst>
            </p:cNvPr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69BCC58-7D38-43ED-B78C-2D780660AA2B}"/>
                </a:ext>
              </a:extLst>
            </p:cNvPr>
            <p:cNvSpPr/>
            <p:nvPr/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A8F2EBB-150B-4044-A215-E7B7EAD7429A}"/>
                </a:ext>
              </a:extLst>
            </p:cNvPr>
            <p:cNvSpPr/>
            <p:nvPr/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3CC0AD8-7413-4C81-9A62-702945CC3BE8}"/>
                </a:ext>
              </a:extLst>
            </p:cNvPr>
            <p:cNvGrpSpPr/>
            <p:nvPr/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502799B-0C00-4D54-A631-1E79EAA52AFC}"/>
                  </a:ext>
                </a:extLst>
              </p:cNvPr>
              <p:cNvSpPr/>
              <p:nvPr/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64E9F509-6627-4770-8A74-970F83C54B15}"/>
                  </a:ext>
                </a:extLst>
              </p:cNvPr>
              <p:cNvSpPr/>
              <p:nvPr/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venir Next LT Pro Light"/>
                  <a:ea typeface="+mn-ea"/>
                  <a:cs typeface="+mn-cs"/>
                </a:endParaRP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C187A2A-8F72-40F1-B320-D3B624B54859}"/>
                </a:ext>
              </a:extLst>
            </p:cNvPr>
            <p:cNvGrpSpPr/>
            <p:nvPr/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38DCBEB-9435-4A10-828C-CBFA74A08708}"/>
                  </a:ext>
                </a:extLst>
              </p:cNvPr>
              <p:cNvGrpSpPr/>
              <p:nvPr/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9" name="Freeform: Shape 38">
                  <a:extLst>
                    <a:ext uri="{FF2B5EF4-FFF2-40B4-BE49-F238E27FC236}">
                      <a16:creationId xmlns:a16="http://schemas.microsoft.com/office/drawing/2014/main" id="{A8CE8E01-DABF-4783-A397-EDB1A91E2950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401896A-2EF5-4843-9DC5-ECC0D6F6A7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B7C02DC-3E0A-45D2-859A-86EB5A3CF979}"/>
                  </a:ext>
                </a:extLst>
              </p:cNvPr>
              <p:cNvGrpSpPr/>
              <p:nvPr/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37" name="Freeform: Shape 36">
                  <a:extLst>
                    <a:ext uri="{FF2B5EF4-FFF2-40B4-BE49-F238E27FC236}">
                      <a16:creationId xmlns:a16="http://schemas.microsoft.com/office/drawing/2014/main" id="{C5170D8C-ECD3-41D1-83F4-8C2A4AEC277D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venir Next LT Pro Light"/>
                    <a:ea typeface="+mn-ea"/>
                    <a:cs typeface="+mn-cs"/>
                  </a:endParaRPr>
                </a:p>
              </p:txBody>
            </p: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BADB4C03-0F86-4580-B0C9-48DD4B3B67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2530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08775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8027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18732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688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12619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4128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3181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41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6" r:id="rId22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19">
          <p15:clr>
            <a:srgbClr val="5ACBF0"/>
          </p15:clr>
        </p15:guide>
        <p15:guide id="2" pos="1731">
          <p15:clr>
            <a:srgbClr val="5ACBF0"/>
          </p15:clr>
        </p15:guide>
        <p15:guide id="3" pos="3140">
          <p15:clr>
            <a:srgbClr val="5ACBF0"/>
          </p15:clr>
        </p15:guide>
        <p15:guide id="4" pos="3488">
          <p15:clr>
            <a:srgbClr val="5ACBF0"/>
          </p15:clr>
        </p15:guide>
        <p15:guide id="5" pos="2788">
          <p15:clr>
            <a:srgbClr val="5ACBF0"/>
          </p15:clr>
        </p15:guide>
        <p15:guide id="6" pos="2434">
          <p15:clr>
            <a:srgbClr val="5ACBF0"/>
          </p15:clr>
        </p15:guide>
        <p15:guide id="7" pos="2084">
          <p15:clr>
            <a:srgbClr val="5ACBF0"/>
          </p15:clr>
        </p15:guide>
        <p15:guide id="8" pos="341">
          <p15:clr>
            <a:srgbClr val="F26B43"/>
          </p15:clr>
        </p15:guide>
        <p15:guide id="9" pos="1384">
          <p15:clr>
            <a:srgbClr val="5ACBF0"/>
          </p15:clr>
        </p15:guide>
        <p15:guide id="10" pos="1032">
          <p15:clr>
            <a:srgbClr val="5ACBF0"/>
          </p15:clr>
        </p15:guide>
        <p15:guide id="11" pos="680">
          <p15:clr>
            <a:srgbClr val="FDE53C"/>
          </p15:clr>
        </p15:guide>
        <p15:guide id="12" pos="4192">
          <p15:clr>
            <a:srgbClr val="5ACBF0"/>
          </p15:clr>
        </p15:guide>
        <p15:guide id="13" pos="4543">
          <p15:clr>
            <a:srgbClr val="5ACBF0"/>
          </p15:clr>
        </p15:guide>
        <p15:guide id="14" pos="4892">
          <p15:clr>
            <a:srgbClr val="5ACBF0"/>
          </p15:clr>
        </p15:guide>
        <p15:guide id="15" pos="5244">
          <p15:clr>
            <a:srgbClr val="5ACBF0"/>
          </p15:clr>
        </p15:guide>
        <p15:guide id="16" pos="5596">
          <p15:clr>
            <a:srgbClr val="5ACBF0"/>
          </p15:clr>
        </p15:guide>
        <p15:guide id="17" pos="5948">
          <p15:clr>
            <a:srgbClr val="5ACBF0"/>
          </p15:clr>
        </p15:guide>
        <p15:guide id="18" pos="6296">
          <p15:clr>
            <a:srgbClr val="5ACBF0"/>
          </p15:clr>
        </p15:guide>
        <p15:guide id="19" pos="6648">
          <p15:clr>
            <a:srgbClr val="5ACBF0"/>
          </p15:clr>
        </p15:guide>
        <p15:guide id="20" pos="6996">
          <p15:clr>
            <a:srgbClr val="FDE53C"/>
          </p15:clr>
        </p15:guide>
        <p15:guide id="21" orient="horz" pos="335">
          <p15:clr>
            <a:srgbClr val="F26B43"/>
          </p15:clr>
        </p15:guide>
        <p15:guide id="22" orient="horz" pos="680">
          <p15:clr>
            <a:srgbClr val="FDE53C"/>
          </p15:clr>
        </p15:guide>
        <p15:guide id="23" orient="horz" pos="1050">
          <p15:clr>
            <a:srgbClr val="5ACBF0"/>
          </p15:clr>
        </p15:guide>
        <p15:guide id="24" orient="horz" pos="1791">
          <p15:clr>
            <a:srgbClr val="5ACBF0"/>
          </p15:clr>
        </p15:guide>
        <p15:guide id="26" orient="horz" pos="2530">
          <p15:clr>
            <a:srgbClr val="5ACBF0"/>
          </p15:clr>
        </p15:guide>
        <p15:guide id="27" orient="horz" pos="2899">
          <p15:clr>
            <a:srgbClr val="5ACBF0"/>
          </p15:clr>
        </p15:guide>
        <p15:guide id="28" orient="horz" pos="3268">
          <p15:clr>
            <a:srgbClr val="5ACBF0"/>
          </p15:clr>
        </p15:guide>
        <p15:guide id="29" orient="horz" pos="3634">
          <p15:clr>
            <a:srgbClr val="FDE53C"/>
          </p15:clr>
        </p15:guide>
        <p15:guide id="30" orient="horz" pos="3979">
          <p15:clr>
            <a:srgbClr val="F26B43"/>
          </p15:clr>
        </p15:guide>
        <p15:guide id="31" orient="horz" pos="2160">
          <p15:clr>
            <a:srgbClr val="FDE53C"/>
          </p15:clr>
        </p15:guide>
        <p15:guide id="32" pos="7340">
          <p15:clr>
            <a:srgbClr val="F26B43"/>
          </p15:clr>
        </p15:guide>
        <p15:guide id="33" pos="3840">
          <p15:clr>
            <a:srgbClr val="FDE53C"/>
          </p15:clr>
        </p15:guide>
        <p15:guide id="34" orient="horz" pos="637">
          <p15:clr>
            <a:srgbClr val="C35EA4"/>
          </p15:clr>
        </p15:guide>
        <p15:guide id="35" orient="horz" pos="1128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ucaes@iu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381C4-F52E-F586-1465-77001CB91E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IU Columbus</a:t>
            </a:r>
            <a:br>
              <a:rPr lang="en-US" dirty="0"/>
            </a:br>
            <a:r>
              <a:rPr lang="en-US" dirty="0"/>
              <a:t>Accessible Educational Services (AES)</a:t>
            </a:r>
          </a:p>
        </p:txBody>
      </p:sp>
    </p:spTree>
    <p:extLst>
      <p:ext uri="{BB962C8B-B14F-4D97-AF65-F5344CB8AC3E}">
        <p14:creationId xmlns:p14="http://schemas.microsoft.com/office/powerpoint/2010/main" val="2420619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B5714-4BE0-EC6B-90B7-F8A86023F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Academic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9BDC7-4E05-2A5B-EC80-62CCB3664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use in the classroom</a:t>
            </a:r>
          </a:p>
        </p:txBody>
      </p:sp>
      <p:graphicFrame>
        <p:nvGraphicFramePr>
          <p:cNvPr id="10" name="Table Placeholder 2">
            <a:extLst>
              <a:ext uri="{FF2B5EF4-FFF2-40B4-BE49-F238E27FC236}">
                <a16:creationId xmlns:a16="http://schemas.microsoft.com/office/drawing/2014/main" id="{87D6886D-B5A1-1F5D-F70E-3462D3F53FF1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621872618"/>
              </p:ext>
            </p:extLst>
          </p:nvPr>
        </p:nvGraphicFramePr>
        <p:xfrm>
          <a:off x="1053109" y="3288484"/>
          <a:ext cx="10085781" cy="331517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424902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5660879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</a:tblGrid>
              <a:tr h="41591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Accommodation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Who is involved?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415913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Preferential seating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Student with faculty assist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6679578"/>
                  </a:ext>
                </a:extLst>
              </a:tr>
              <a:tr h="62083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Access to course lecture notes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Faculty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62083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Recording of lectures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Student with faculty permission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2083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Deadline extension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Faculty, student, with AES support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62083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Frequent, intermittent breaks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Faculty + Student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191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2A43-A135-E306-2FB5-19EDC6C6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Assistive Technology and Accessibility Centers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4F8F7-4B55-C424-6405-19AE9A19EEB2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 anchor="ctr" anchorCtr="0"/>
          <a:lstStyle/>
          <a:p>
            <a:r>
              <a:rPr lang="en-US" dirty="0"/>
              <a:t>Less common accommodations may include:</a:t>
            </a:r>
          </a:p>
          <a:p>
            <a:pPr lvl="1"/>
            <a:r>
              <a:rPr lang="en-US" dirty="0"/>
              <a:t>a. Use of phone during exams (students may have a CGM)</a:t>
            </a:r>
          </a:p>
          <a:p>
            <a:pPr lvl="1"/>
            <a:r>
              <a:rPr lang="en-US" dirty="0"/>
              <a:t>b. Reader/scribe for exam questions and answers</a:t>
            </a:r>
          </a:p>
          <a:p>
            <a:pPr lvl="1"/>
            <a:r>
              <a:rPr lang="en-US" dirty="0"/>
              <a:t>c. Access to food and drink at all times</a:t>
            </a:r>
          </a:p>
          <a:p>
            <a:pPr lvl="1"/>
            <a:r>
              <a:rPr lang="en-US" dirty="0"/>
              <a:t>	i. cannot be implemented for lab courses</a:t>
            </a:r>
          </a:p>
          <a:p>
            <a:pPr lvl="1"/>
            <a:r>
              <a:rPr lang="en-US" dirty="0"/>
              <a:t>d. Faculty-approved equation sheet</a:t>
            </a:r>
          </a:p>
          <a:p>
            <a:pPr lvl="1"/>
            <a:r>
              <a:rPr lang="en-US" dirty="0"/>
              <a:t>	i. cannot be used if considered by faculty to 	be a fundamental alteration of curriculum</a:t>
            </a:r>
          </a:p>
          <a:p>
            <a:pPr lvl="1"/>
            <a:r>
              <a:rPr lang="en-US" dirty="0"/>
              <a:t>e. Weight-bearing limits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8280C0-0E9D-3C24-020F-F4E30349EC0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UITS-led enterprise-wide for students</a:t>
            </a:r>
          </a:p>
          <a:p>
            <a:r>
              <a:rPr lang="en-US" dirty="0"/>
              <a:t>Student + ATAC in interactive process</a:t>
            </a:r>
          </a:p>
          <a:p>
            <a:r>
              <a:rPr lang="en-US" dirty="0"/>
              <a:t>Software + hardware considerations</a:t>
            </a:r>
          </a:p>
          <a:p>
            <a:r>
              <a:rPr lang="en-US" dirty="0"/>
              <a:t>Enlarged or Braille text for low vision</a:t>
            </a:r>
          </a:p>
          <a:p>
            <a:r>
              <a:rPr lang="en-US" dirty="0"/>
              <a:t>Hardware for low hearing/deaf students</a:t>
            </a:r>
          </a:p>
          <a:p>
            <a:r>
              <a:rPr lang="en-US" dirty="0" err="1"/>
              <a:t>Bookshare</a:t>
            </a:r>
            <a:r>
              <a:rPr lang="en-US" dirty="0"/>
              <a:t> for audio versions of books</a:t>
            </a:r>
          </a:p>
        </p:txBody>
      </p:sp>
    </p:spTree>
    <p:extLst>
      <p:ext uri="{BB962C8B-B14F-4D97-AF65-F5344CB8AC3E}">
        <p14:creationId xmlns:p14="http://schemas.microsoft.com/office/powerpoint/2010/main" val="3264145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52CD-4C4C-9E44-BE9B-72AB9835E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Come ask questions!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F2E30C-1333-5529-886B-FD732D3DCB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 Rothrock</a:t>
            </a:r>
          </a:p>
          <a:p>
            <a:r>
              <a:rPr lang="en-US" dirty="0"/>
              <a:t>812-375-7528</a:t>
            </a:r>
          </a:p>
          <a:p>
            <a:r>
              <a:rPr lang="en-US" dirty="0"/>
              <a:t>mcrothro@iu.edu</a:t>
            </a:r>
          </a:p>
        </p:txBody>
      </p:sp>
    </p:spTree>
    <p:extLst>
      <p:ext uri="{BB962C8B-B14F-4D97-AF65-F5344CB8AC3E}">
        <p14:creationId xmlns:p14="http://schemas.microsoft.com/office/powerpoint/2010/main" val="368479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B14C0111-86AA-B377-753D-02A3CA89F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Steps for Students, Faculty, and AES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3252AFB-1364-05E7-C423-89DB466ED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Application/Intake (AES + Student)</a:t>
            </a:r>
          </a:p>
          <a:p>
            <a:r>
              <a:rPr lang="en-US" dirty="0"/>
              <a:t>Approval (AES only)</a:t>
            </a:r>
          </a:p>
          <a:p>
            <a:r>
              <a:rPr lang="en-US" dirty="0"/>
              <a:t>Implementation (Student  + </a:t>
            </a:r>
            <a:r>
              <a:rPr lang="en-US" dirty="0" err="1"/>
              <a:t>Facutly</a:t>
            </a:r>
            <a:r>
              <a:rPr lang="en-US" dirty="0"/>
              <a:t> with AES)</a:t>
            </a:r>
          </a:p>
        </p:txBody>
      </p:sp>
    </p:spTree>
    <p:extLst>
      <p:ext uri="{BB962C8B-B14F-4D97-AF65-F5344CB8AC3E}">
        <p14:creationId xmlns:p14="http://schemas.microsoft.com/office/powerpoint/2010/main" val="414868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CF7FA-557B-82FA-0B3B-B29A88184B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Intake/Application</a:t>
            </a:r>
          </a:p>
        </p:txBody>
      </p:sp>
      <p:pic>
        <p:nvPicPr>
          <p:cNvPr id="6" name="Picture Placeholder 10" descr="Close-up of hands holding a plant">
            <a:extLst>
              <a:ext uri="{FF2B5EF4-FFF2-40B4-BE49-F238E27FC236}">
                <a16:creationId xmlns:a16="http://schemas.microsoft.com/office/drawing/2014/main" id="{B8EA5149-9394-870E-B264-F258BDDEFD0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32"/>
          <a:stretch/>
        </p:blipFill>
        <p:spPr/>
      </p:pic>
      <p:pic>
        <p:nvPicPr>
          <p:cNvPr id="7" name="Picture Placeholder 6" descr="A picture containing frog, green">
            <a:extLst>
              <a:ext uri="{FF2B5EF4-FFF2-40B4-BE49-F238E27FC236}">
                <a16:creationId xmlns:a16="http://schemas.microsoft.com/office/drawing/2014/main" id="{0C1F56FC-13FD-CF18-C27C-BB919D2032E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32"/>
          <a:stretch/>
        </p:blipFill>
        <p:spPr/>
      </p:pic>
      <p:pic>
        <p:nvPicPr>
          <p:cNvPr id="8" name="Picture Placeholder 17" descr="A small plant growing out of the ground">
            <a:extLst>
              <a:ext uri="{FF2B5EF4-FFF2-40B4-BE49-F238E27FC236}">
                <a16:creationId xmlns:a16="http://schemas.microsoft.com/office/drawing/2014/main" id="{AF3B1638-8D86-9297-862F-D554B1D506EC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32"/>
          <a:stretch/>
        </p:blipFill>
        <p:spPr/>
      </p:pic>
    </p:spTree>
    <p:extLst>
      <p:ext uri="{BB962C8B-B14F-4D97-AF65-F5344CB8AC3E}">
        <p14:creationId xmlns:p14="http://schemas.microsoft.com/office/powerpoint/2010/main" val="284147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03501C3-C301-490F-A129-5C468AEC9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identifies as needing assistance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C3F3DE7-4288-44D0-9E2E-8E5B9936AE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Student meets with AES to determine academic impact of diagnosis and then accommodations; interview with AES office staff</a:t>
            </a:r>
          </a:p>
        </p:txBody>
      </p:sp>
      <p:pic>
        <p:nvPicPr>
          <p:cNvPr id="20" name="Picture Placeholder 19" descr="A close up of a leaf">
            <a:extLst>
              <a:ext uri="{FF2B5EF4-FFF2-40B4-BE49-F238E27FC236}">
                <a16:creationId xmlns:a16="http://schemas.microsoft.com/office/drawing/2014/main" id="{6E2D2D38-24AA-4E51-8201-BF33AE41587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" b="44"/>
          <a:stretch/>
        </p:blipFill>
        <p:spPr/>
      </p:pic>
    </p:spTree>
    <p:extLst>
      <p:ext uri="{BB962C8B-B14F-4D97-AF65-F5344CB8AC3E}">
        <p14:creationId xmlns:p14="http://schemas.microsoft.com/office/powerpoint/2010/main" val="975368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3BE6CC-8C1E-6B1C-8AA5-3F3426DFC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APPROval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CCD2F-6960-1115-4E8A-99C450D747C3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/>
              <a:t>Student provides documentation of diagnosis and possibly supplemental documentation from K-12 career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dirty="0"/>
              <a:t>Required documentation from licensed medical or mental health professional </a:t>
            </a:r>
          </a:p>
          <a:p>
            <a:pPr marL="569214" lvl="1" indent="-285750">
              <a:buFont typeface="Arial" panose="020B0604020202020204" pitchFamily="34" charset="0"/>
              <a:buChar char="•"/>
            </a:pPr>
            <a:r>
              <a:rPr lang="en-US" dirty="0"/>
              <a:t>Supplemental documentation can be an IEP or 504 plan from K-12 career</a:t>
            </a:r>
          </a:p>
          <a:p>
            <a:pPr marL="569214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AES determines best set of accommodations and applies them to student using the Accommodate software system</a:t>
            </a:r>
          </a:p>
          <a:p>
            <a:r>
              <a:rPr lang="en-US" dirty="0"/>
              <a:t>Intake summary emailed to student, prompting them to make a semester request</a:t>
            </a:r>
          </a:p>
        </p:txBody>
      </p:sp>
    </p:spTree>
    <p:extLst>
      <p:ext uri="{BB962C8B-B14F-4D97-AF65-F5344CB8AC3E}">
        <p14:creationId xmlns:p14="http://schemas.microsoft.com/office/powerpoint/2010/main" val="342904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DE88C-4518-8DA5-1DFF-70A6558595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IMplementation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895DF9-4327-92A6-EB3F-1320895ED5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Most confusing part of the process for most students and faculty</a:t>
            </a:r>
          </a:p>
        </p:txBody>
      </p:sp>
    </p:spTree>
    <p:extLst>
      <p:ext uri="{BB962C8B-B14F-4D97-AF65-F5344CB8AC3E}">
        <p14:creationId xmlns:p14="http://schemas.microsoft.com/office/powerpoint/2010/main" val="376072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38AAD-ED41-A5A5-C08E-89B0C4F54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39837-86F8-E190-7724-905421C336A7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dirty="0"/>
              <a:t>Student makes semester request in Accommodate (student either sends for all classes or chooses which classes)</a:t>
            </a:r>
          </a:p>
          <a:p>
            <a:pPr marL="342900" indent="-342900">
              <a:buAutoNum type="arabicPeriod"/>
            </a:pPr>
            <a:r>
              <a:rPr lang="en-US" dirty="0"/>
              <a:t>AES approves or denies semester request in Accommodate</a:t>
            </a:r>
          </a:p>
          <a:p>
            <a:pPr marL="342900" indent="-342900">
              <a:buAutoNum type="arabicPeriod"/>
            </a:pPr>
            <a:r>
              <a:rPr lang="en-US" dirty="0"/>
              <a:t>AES sends Letter of Accommodation via Accommodate to student</a:t>
            </a:r>
          </a:p>
          <a:p>
            <a:pPr marL="342900" indent="-342900">
              <a:buAutoNum type="arabicPeriod"/>
            </a:pPr>
            <a:r>
              <a:rPr lang="en-US" dirty="0"/>
              <a:t>Student forwards Letter of Accommodation to faculty and CCs </a:t>
            </a:r>
            <a:r>
              <a:rPr lang="en-US" dirty="0">
                <a:hlinkClick r:id="rId3"/>
              </a:rPr>
              <a:t>iucaes@iu.edu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F103D-6A11-7052-0475-B28F957A9B64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IMPORTANT: Accommodations are </a:t>
            </a:r>
            <a:r>
              <a:rPr lang="en-US" b="1" dirty="0"/>
              <a:t>not in force</a:t>
            </a:r>
            <a:r>
              <a:rPr lang="en-US" b="1" i="1" dirty="0"/>
              <a:t> </a:t>
            </a:r>
            <a:r>
              <a:rPr lang="en-US" dirty="0"/>
              <a:t>until the letter is sent to BOTH the faculty and AES.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5863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A76F-D376-79BA-AC5E-A2735E78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5D284-61C4-B17C-FCD3-9FA9070D219C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en-US" dirty="0"/>
              <a:t>Still a bit of a work in progress</a:t>
            </a:r>
          </a:p>
          <a:p>
            <a:r>
              <a:rPr lang="en-US" dirty="0"/>
              <a:t>Students should schedule extra time/distraction reduced exams no later than 48 hours in advance</a:t>
            </a:r>
          </a:p>
          <a:p>
            <a:r>
              <a:rPr lang="en-US" dirty="0"/>
              <a:t>Faculty can/will be sent calendar requests for when students schedule their exam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536F5E-3803-4149-AA66-FD25B8E82CFD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Faculty determine:</a:t>
            </a:r>
          </a:p>
          <a:p>
            <a:pPr marL="342900" indent="-342900">
              <a:buAutoNum type="arabicPeriod"/>
            </a:pPr>
            <a:r>
              <a:rPr lang="en-US" dirty="0"/>
              <a:t>Delivery of exam to AES</a:t>
            </a:r>
          </a:p>
          <a:p>
            <a:pPr marL="342900" indent="-342900">
              <a:buAutoNum type="arabicPeriod"/>
            </a:pPr>
            <a:r>
              <a:rPr lang="en-US" dirty="0"/>
              <a:t>Exam conditions for students</a:t>
            </a:r>
          </a:p>
          <a:p>
            <a:pPr marL="342900" indent="-342900">
              <a:buAutoNum type="arabicPeriod"/>
            </a:pPr>
            <a:r>
              <a:rPr lang="en-US" dirty="0"/>
              <a:t>Retrieval or electronic delivery of exam</a:t>
            </a:r>
          </a:p>
        </p:txBody>
      </p:sp>
    </p:spTree>
    <p:extLst>
      <p:ext uri="{BB962C8B-B14F-4D97-AF65-F5344CB8AC3E}">
        <p14:creationId xmlns:p14="http://schemas.microsoft.com/office/powerpoint/2010/main" val="4115843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352076-65B5-C2DF-1B98-F53DD1D9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accommodations</a:t>
            </a:r>
          </a:p>
        </p:txBody>
      </p:sp>
      <p:pic>
        <p:nvPicPr>
          <p:cNvPr id="13" name="Picture Placeholder 12" descr="A close up of a plant">
            <a:extLst>
              <a:ext uri="{FF2B5EF4-FFF2-40B4-BE49-F238E27FC236}">
                <a16:creationId xmlns:a16="http://schemas.microsoft.com/office/drawing/2014/main" id="{09E9642A-EBD6-4A1F-862C-5E040624C50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" r="29"/>
          <a:stretch/>
        </p:blipFill>
        <p:spPr/>
      </p:pic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7B0AC9C-0433-6B83-4743-3A4559BB3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Extended absence accommodation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documents exist for this, which are sent to both student and faculty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Requires notice, interactive process,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Cannot be used for asynchronous online courses</a:t>
            </a:r>
          </a:p>
        </p:txBody>
      </p:sp>
    </p:spTree>
    <p:extLst>
      <p:ext uri="{BB962C8B-B14F-4D97-AF65-F5344CB8AC3E}">
        <p14:creationId xmlns:p14="http://schemas.microsoft.com/office/powerpoint/2010/main" val="4198645986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5126FD-8B44-46F3-BEB2-D5456E76919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170C3F92-C0AD-4E73-8A22-9D413A456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21420E-D6CD-4398-9C5C-03FBF6887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{1B06F58E-DCA4-431B-9382-27B8D3E31755}tf22339732_win32</Template>
  <TotalTime>31</TotalTime>
  <Words>490</Words>
  <Application>Microsoft Office PowerPoint</Application>
  <PresentationFormat>Widescreen</PresentationFormat>
  <Paragraphs>82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Avenir Next LT Pro Light</vt:lpstr>
      <vt:lpstr>Calibri</vt:lpstr>
      <vt:lpstr>Rockwell Nova Light</vt:lpstr>
      <vt:lpstr>Wingdings</vt:lpstr>
      <vt:lpstr>LeafVTI</vt:lpstr>
      <vt:lpstr>IU Columbus Accessible Educational Services (AES)</vt:lpstr>
      <vt:lpstr>Three Steps for Students, Faculty, and AES</vt:lpstr>
      <vt:lpstr>Intake/Application</vt:lpstr>
      <vt:lpstr>Student identifies as needing assistance</vt:lpstr>
      <vt:lpstr>APPROval</vt:lpstr>
      <vt:lpstr>IMplementation</vt:lpstr>
      <vt:lpstr>Implementation</vt:lpstr>
      <vt:lpstr>Scheduling exams</vt:lpstr>
      <vt:lpstr>Other accommodations</vt:lpstr>
      <vt:lpstr>Academic accommodations</vt:lpstr>
      <vt:lpstr>Assistive Technology and Accessibility Centers</vt:lpstr>
      <vt:lpstr>Come ask questions!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 Columbus Accessible Educational Services (AES)</dc:title>
  <dc:creator>Rothrock, Matthew Carter</dc:creator>
  <cp:lastModifiedBy>VanNahmen, Marsha B</cp:lastModifiedBy>
  <cp:revision>2</cp:revision>
  <dcterms:created xsi:type="dcterms:W3CDTF">2024-10-01T15:12:42Z</dcterms:created>
  <dcterms:modified xsi:type="dcterms:W3CDTF">2024-10-07T15:37:50Z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