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embeddedFontLst>
    <p:embeddedFont>
      <p:font typeface="Oswald" panose="00000500000000000000" pitchFamily="2" charset="0"/>
      <p:regular r:id="rId11"/>
      <p:bold r:id="rId12"/>
    </p:embeddedFont>
    <p:embeddedFont>
      <p:font typeface="Oswald Light" panose="00000400000000000000" pitchFamily="2" charset="0"/>
      <p:regular r:id="rId13"/>
      <p:bold r:id="rId14"/>
    </p:embeddedFont>
    <p:embeddedFont>
      <p:font typeface="Quattrocento Sans" panose="020B0502050000020003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1" roundtripDataSignature="AMtx7mhVKXQUoXCzvPv6+VKFCsi3mIlk8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158d693adb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g3158d693ad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0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7172325" cy="3152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subTitle" idx="1"/>
          </p:nvPr>
        </p:nvSpPr>
        <p:spPr>
          <a:xfrm>
            <a:off x="1524000" y="4920137"/>
            <a:ext cx="7172325" cy="1122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swald Light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swald Light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dt" idx="10"/>
          </p:nvPr>
        </p:nvSpPr>
        <p:spPr>
          <a:xfrm rot="5400000">
            <a:off x="10568087" y="4756249"/>
            <a:ext cx="247630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ftr" idx="11"/>
          </p:nvPr>
        </p:nvSpPr>
        <p:spPr>
          <a:xfrm rot="5400000">
            <a:off x="10589519" y="1758059"/>
            <a:ext cx="24334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sldNum" idx="12"/>
          </p:nvPr>
        </p:nvSpPr>
        <p:spPr>
          <a:xfrm>
            <a:off x="11539542" y="3246437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2" name="Google Shape;22;p10"/>
          <p:cNvCxnSpPr/>
          <p:nvPr/>
        </p:nvCxnSpPr>
        <p:spPr>
          <a:xfrm>
            <a:off x="1638300" y="4596637"/>
            <a:ext cx="971155" cy="0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>
            <a:spLocks noGrp="1"/>
          </p:cNvSpPr>
          <p:nvPr>
            <p:ph type="title"/>
          </p:nvPr>
        </p:nvSpPr>
        <p:spPr>
          <a:xfrm>
            <a:off x="952500" y="914400"/>
            <a:ext cx="9962791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body" idx="1"/>
          </p:nvPr>
        </p:nvSpPr>
        <p:spPr>
          <a:xfrm rot="5400000">
            <a:off x="3988413" y="-749916"/>
            <a:ext cx="3890965" cy="9962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dt" idx="10"/>
          </p:nvPr>
        </p:nvSpPr>
        <p:spPr>
          <a:xfrm rot="5400000">
            <a:off x="10568087" y="4756249"/>
            <a:ext cx="247630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ftr" idx="11"/>
          </p:nvPr>
        </p:nvSpPr>
        <p:spPr>
          <a:xfrm rot="5400000">
            <a:off x="10589519" y="1758059"/>
            <a:ext cx="24334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sldNum" idx="12"/>
          </p:nvPr>
        </p:nvSpPr>
        <p:spPr>
          <a:xfrm>
            <a:off x="11539542" y="3246437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0"/>
          <p:cNvSpPr txBox="1">
            <a:spLocks noGrp="1"/>
          </p:cNvSpPr>
          <p:nvPr>
            <p:ph type="title"/>
          </p:nvPr>
        </p:nvSpPr>
        <p:spPr>
          <a:xfrm rot="5400000">
            <a:off x="7651631" y="2625305"/>
            <a:ext cx="4917056" cy="1771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0"/>
          <p:cNvSpPr txBox="1">
            <a:spLocks noGrp="1"/>
          </p:cNvSpPr>
          <p:nvPr>
            <p:ph type="body" idx="1"/>
          </p:nvPr>
        </p:nvSpPr>
        <p:spPr>
          <a:xfrm rot="5400000">
            <a:off x="2484407" y="-425569"/>
            <a:ext cx="4917056" cy="7873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20"/>
          <p:cNvSpPr txBox="1">
            <a:spLocks noGrp="1"/>
          </p:cNvSpPr>
          <p:nvPr>
            <p:ph type="dt" idx="10"/>
          </p:nvPr>
        </p:nvSpPr>
        <p:spPr>
          <a:xfrm rot="5400000">
            <a:off x="10568087" y="4756249"/>
            <a:ext cx="247630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ftr" idx="11"/>
          </p:nvPr>
        </p:nvSpPr>
        <p:spPr>
          <a:xfrm rot="5400000">
            <a:off x="10589519" y="1758059"/>
            <a:ext cx="24334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0"/>
          <p:cNvSpPr txBox="1">
            <a:spLocks noGrp="1"/>
          </p:cNvSpPr>
          <p:nvPr>
            <p:ph type="sldNum" idx="12"/>
          </p:nvPr>
        </p:nvSpPr>
        <p:spPr>
          <a:xfrm>
            <a:off x="11539542" y="3246437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1471613" y="1355763"/>
            <a:ext cx="6972300" cy="2255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1524000" y="4921820"/>
            <a:ext cx="5524500" cy="1150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Oswald Light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swald Light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dt" idx="10"/>
          </p:nvPr>
        </p:nvSpPr>
        <p:spPr>
          <a:xfrm rot="5400000">
            <a:off x="10568087" y="4756249"/>
            <a:ext cx="247630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ftr" idx="11"/>
          </p:nvPr>
        </p:nvSpPr>
        <p:spPr>
          <a:xfrm rot="5400000">
            <a:off x="10589519" y="1758059"/>
            <a:ext cx="24334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sldNum" idx="12"/>
          </p:nvPr>
        </p:nvSpPr>
        <p:spPr>
          <a:xfrm>
            <a:off x="11539542" y="3246437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9" name="Google Shape;29;p11"/>
          <p:cNvCxnSpPr/>
          <p:nvPr/>
        </p:nvCxnSpPr>
        <p:spPr>
          <a:xfrm>
            <a:off x="1638300" y="4596637"/>
            <a:ext cx="971155" cy="0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2"/>
          <p:cNvSpPr txBox="1">
            <a:spLocks noGrp="1"/>
          </p:cNvSpPr>
          <p:nvPr>
            <p:ph type="title"/>
          </p:nvPr>
        </p:nvSpPr>
        <p:spPr>
          <a:xfrm>
            <a:off x="1524000" y="914400"/>
            <a:ext cx="97155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dt" idx="10"/>
          </p:nvPr>
        </p:nvSpPr>
        <p:spPr>
          <a:xfrm rot="5400000">
            <a:off x="10568087" y="4756249"/>
            <a:ext cx="247630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ftr" idx="11"/>
          </p:nvPr>
        </p:nvSpPr>
        <p:spPr>
          <a:xfrm rot="5400000">
            <a:off x="10589519" y="1758059"/>
            <a:ext cx="24334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sldNum" idx="12"/>
          </p:nvPr>
        </p:nvSpPr>
        <p:spPr>
          <a:xfrm>
            <a:off x="11539542" y="3246437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3"/>
          <p:cNvSpPr txBox="1">
            <a:spLocks noGrp="1"/>
          </p:cNvSpPr>
          <p:nvPr>
            <p:ph type="title"/>
          </p:nvPr>
        </p:nvSpPr>
        <p:spPr>
          <a:xfrm>
            <a:off x="952500" y="757238"/>
            <a:ext cx="10287000" cy="1147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body" idx="1"/>
          </p:nvPr>
        </p:nvSpPr>
        <p:spPr>
          <a:xfrm>
            <a:off x="952500" y="2285997"/>
            <a:ext cx="10287000" cy="3890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dt" idx="10"/>
          </p:nvPr>
        </p:nvSpPr>
        <p:spPr>
          <a:xfrm rot="5400000">
            <a:off x="10568087" y="4756249"/>
            <a:ext cx="247630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ftr" idx="11"/>
          </p:nvPr>
        </p:nvSpPr>
        <p:spPr>
          <a:xfrm rot="5400000">
            <a:off x="10589519" y="1758059"/>
            <a:ext cx="24334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sldNum" idx="12"/>
          </p:nvPr>
        </p:nvSpPr>
        <p:spPr>
          <a:xfrm>
            <a:off x="11539542" y="3246437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4"/>
          <p:cNvSpPr txBox="1">
            <a:spLocks noGrp="1"/>
          </p:cNvSpPr>
          <p:nvPr>
            <p:ph type="title"/>
          </p:nvPr>
        </p:nvSpPr>
        <p:spPr>
          <a:xfrm>
            <a:off x="952500" y="757238"/>
            <a:ext cx="10287000" cy="1147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body" idx="1"/>
          </p:nvPr>
        </p:nvSpPr>
        <p:spPr>
          <a:xfrm>
            <a:off x="952500" y="2286002"/>
            <a:ext cx="5067300" cy="3890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body" idx="2"/>
          </p:nvPr>
        </p:nvSpPr>
        <p:spPr>
          <a:xfrm>
            <a:off x="6172200" y="2286001"/>
            <a:ext cx="5067300" cy="389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dt" idx="10"/>
          </p:nvPr>
        </p:nvSpPr>
        <p:spPr>
          <a:xfrm rot="5400000">
            <a:off x="10568087" y="4756249"/>
            <a:ext cx="247630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ftr" idx="11"/>
          </p:nvPr>
        </p:nvSpPr>
        <p:spPr>
          <a:xfrm rot="5400000">
            <a:off x="10589519" y="1758059"/>
            <a:ext cx="24334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sldNum" idx="12"/>
          </p:nvPr>
        </p:nvSpPr>
        <p:spPr>
          <a:xfrm>
            <a:off x="11539542" y="3246437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5"/>
          <p:cNvSpPr txBox="1">
            <a:spLocks noGrp="1"/>
          </p:cNvSpPr>
          <p:nvPr>
            <p:ph type="title"/>
          </p:nvPr>
        </p:nvSpPr>
        <p:spPr>
          <a:xfrm>
            <a:off x="952500" y="1004888"/>
            <a:ext cx="10287000" cy="900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5"/>
          <p:cNvSpPr txBox="1">
            <a:spLocks noGrp="1"/>
          </p:cNvSpPr>
          <p:nvPr>
            <p:ph type="body" idx="1"/>
          </p:nvPr>
        </p:nvSpPr>
        <p:spPr>
          <a:xfrm>
            <a:off x="952501" y="2085959"/>
            <a:ext cx="4886325" cy="590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 cap="none">
                <a:latin typeface="Oswald"/>
                <a:ea typeface="Oswald"/>
                <a:cs typeface="Oswald"/>
                <a:sym typeface="Oswald"/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swald Light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swald Light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body" idx="2"/>
          </p:nvPr>
        </p:nvSpPr>
        <p:spPr>
          <a:xfrm>
            <a:off x="952501" y="3048001"/>
            <a:ext cx="4886325" cy="3222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body" idx="3"/>
          </p:nvPr>
        </p:nvSpPr>
        <p:spPr>
          <a:xfrm>
            <a:off x="6353174" y="2085959"/>
            <a:ext cx="4886325" cy="590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 cap="none">
                <a:latin typeface="Oswald"/>
                <a:ea typeface="Oswald"/>
                <a:cs typeface="Oswald"/>
                <a:sym typeface="Oswald"/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swald Light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swald Light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body" idx="4"/>
          </p:nvPr>
        </p:nvSpPr>
        <p:spPr>
          <a:xfrm>
            <a:off x="6353174" y="3048000"/>
            <a:ext cx="4886325" cy="3222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5"/>
          <p:cNvSpPr txBox="1">
            <a:spLocks noGrp="1"/>
          </p:cNvSpPr>
          <p:nvPr>
            <p:ph type="dt" idx="10"/>
          </p:nvPr>
        </p:nvSpPr>
        <p:spPr>
          <a:xfrm rot="5400000">
            <a:off x="10568087" y="4756249"/>
            <a:ext cx="247630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5"/>
          <p:cNvSpPr txBox="1">
            <a:spLocks noGrp="1"/>
          </p:cNvSpPr>
          <p:nvPr>
            <p:ph type="ftr" idx="11"/>
          </p:nvPr>
        </p:nvSpPr>
        <p:spPr>
          <a:xfrm rot="5400000">
            <a:off x="10589519" y="1758059"/>
            <a:ext cx="24334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sldNum" idx="12"/>
          </p:nvPr>
        </p:nvSpPr>
        <p:spPr>
          <a:xfrm>
            <a:off x="11539542" y="3246437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7" name="Google Shape;57;p15"/>
          <p:cNvCxnSpPr/>
          <p:nvPr/>
        </p:nvCxnSpPr>
        <p:spPr>
          <a:xfrm>
            <a:off x="1052513" y="2876817"/>
            <a:ext cx="971155" cy="0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8" name="Google Shape;58;p15"/>
          <p:cNvCxnSpPr/>
          <p:nvPr/>
        </p:nvCxnSpPr>
        <p:spPr>
          <a:xfrm>
            <a:off x="6435725" y="2876817"/>
            <a:ext cx="971155" cy="0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6"/>
          <p:cNvSpPr txBox="1">
            <a:spLocks noGrp="1"/>
          </p:cNvSpPr>
          <p:nvPr>
            <p:ph type="dt" idx="10"/>
          </p:nvPr>
        </p:nvSpPr>
        <p:spPr>
          <a:xfrm rot="5400000">
            <a:off x="10568087" y="4756249"/>
            <a:ext cx="247630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ftr" idx="11"/>
          </p:nvPr>
        </p:nvSpPr>
        <p:spPr>
          <a:xfrm rot="5400000">
            <a:off x="10589519" y="1758059"/>
            <a:ext cx="24334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sldNum" idx="12"/>
          </p:nvPr>
        </p:nvSpPr>
        <p:spPr>
          <a:xfrm>
            <a:off x="11539542" y="3246437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>
            <a:spLocks noGrp="1"/>
          </p:cNvSpPr>
          <p:nvPr>
            <p:ph type="title"/>
          </p:nvPr>
        </p:nvSpPr>
        <p:spPr>
          <a:xfrm>
            <a:off x="1524000" y="1369065"/>
            <a:ext cx="3266536" cy="2312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body" idx="1"/>
          </p:nvPr>
        </p:nvSpPr>
        <p:spPr>
          <a:xfrm>
            <a:off x="5624423" y="987425"/>
            <a:ext cx="5615077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810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swald Light"/>
              <a:buNone/>
              <a:defRPr sz="2000"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swald Light"/>
              <a:buNone/>
              <a:defRPr sz="1600"/>
            </a:lvl4pPr>
            <a:lvl5pPr marL="2286000" lvl="4" indent="-330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body" idx="2"/>
          </p:nvPr>
        </p:nvSpPr>
        <p:spPr>
          <a:xfrm>
            <a:off x="1524000" y="3947801"/>
            <a:ext cx="3266536" cy="2382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swald Light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swald Light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dt" idx="10"/>
          </p:nvPr>
        </p:nvSpPr>
        <p:spPr>
          <a:xfrm rot="5400000">
            <a:off x="10568087" y="4756249"/>
            <a:ext cx="247630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ftr" idx="11"/>
          </p:nvPr>
        </p:nvSpPr>
        <p:spPr>
          <a:xfrm rot="5400000">
            <a:off x="10589519" y="1758059"/>
            <a:ext cx="24334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11539542" y="3246437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1523999" y="1385457"/>
            <a:ext cx="3312543" cy="2304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>
            <a:spLocks noGrp="1"/>
          </p:cNvSpPr>
          <p:nvPr>
            <p:ph type="pic" idx="2"/>
          </p:nvPr>
        </p:nvSpPr>
        <p:spPr>
          <a:xfrm>
            <a:off x="5624423" y="957263"/>
            <a:ext cx="5372189" cy="4962525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18"/>
          <p:cNvSpPr txBox="1">
            <a:spLocks noGrp="1"/>
          </p:cNvSpPr>
          <p:nvPr>
            <p:ph type="body" idx="1"/>
          </p:nvPr>
        </p:nvSpPr>
        <p:spPr>
          <a:xfrm>
            <a:off x="1524000" y="3958315"/>
            <a:ext cx="3312542" cy="1961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swald Light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swald Light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dt" idx="10"/>
          </p:nvPr>
        </p:nvSpPr>
        <p:spPr>
          <a:xfrm rot="5400000">
            <a:off x="10568087" y="4756249"/>
            <a:ext cx="247630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ftr" idx="11"/>
          </p:nvPr>
        </p:nvSpPr>
        <p:spPr>
          <a:xfrm rot="5400000">
            <a:off x="10589519" y="1758059"/>
            <a:ext cx="24334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sldNum" idx="12"/>
          </p:nvPr>
        </p:nvSpPr>
        <p:spPr>
          <a:xfrm>
            <a:off x="11539542" y="3246437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/>
          <p:nvPr/>
        </p:nvSpPr>
        <p:spPr>
          <a:xfrm>
            <a:off x="0" y="3510612"/>
            <a:ext cx="12192000" cy="3347388"/>
          </a:xfrm>
          <a:prstGeom prst="rect">
            <a:avLst/>
          </a:prstGeom>
          <a:gradFill>
            <a:gsLst>
              <a:gs pos="0">
                <a:srgbClr val="82C8D6">
                  <a:alpha val="0"/>
                </a:srgbClr>
              </a:gs>
              <a:gs pos="14000">
                <a:srgbClr val="82C8D6">
                  <a:alpha val="0"/>
                </a:srgbClr>
              </a:gs>
              <a:gs pos="100000">
                <a:srgbClr val="82C8D6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11" name="Google Shape;11;p9"/>
          <p:cNvSpPr txBox="1">
            <a:spLocks noGrp="1"/>
          </p:cNvSpPr>
          <p:nvPr>
            <p:ph type="title"/>
          </p:nvPr>
        </p:nvSpPr>
        <p:spPr>
          <a:xfrm>
            <a:off x="952500" y="757238"/>
            <a:ext cx="10287000" cy="1147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body" idx="1"/>
          </p:nvPr>
        </p:nvSpPr>
        <p:spPr>
          <a:xfrm>
            <a:off x="952500" y="2285997"/>
            <a:ext cx="10287000" cy="3890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swald Light"/>
              <a:buNone/>
              <a:defRPr sz="1600" b="1" i="0" u="none" strike="noStrike" cap="none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defRPr>
            </a:lvl2pPr>
            <a:lvl3pPr marL="1371600" marR="0" lvl="2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swald Light"/>
              <a:buNone/>
              <a:defRPr sz="1200" b="1" i="0" u="none" strike="noStrike" cap="none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dt" idx="10"/>
          </p:nvPr>
        </p:nvSpPr>
        <p:spPr>
          <a:xfrm rot="5400000">
            <a:off x="10568087" y="4756249"/>
            <a:ext cx="247630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 i="0" u="none" strike="noStrike" cap="none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ftr" idx="11"/>
          </p:nvPr>
        </p:nvSpPr>
        <p:spPr>
          <a:xfrm rot="5400000">
            <a:off x="10589519" y="1758059"/>
            <a:ext cx="24334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 i="0" u="none" strike="noStrike" cap="none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defRPr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sldNum" idx="12"/>
          </p:nvPr>
        </p:nvSpPr>
        <p:spPr>
          <a:xfrm>
            <a:off x="11539542" y="3246437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0" marR="0" lvl="1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0" marR="0" lvl="2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0" marR="0" lvl="3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0" marR="0" lvl="4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0" marR="0" lvl="5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0" marR="0" lvl="6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0" marR="0" lvl="7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L="0" marR="0" lvl="8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0" y="3217781"/>
            <a:ext cx="6096000" cy="3640219"/>
          </a:xfrm>
          <a:prstGeom prst="rect">
            <a:avLst/>
          </a:prstGeom>
          <a:gradFill>
            <a:gsLst>
              <a:gs pos="0">
                <a:srgbClr val="82C8D6">
                  <a:alpha val="0"/>
                </a:srgbClr>
              </a:gs>
              <a:gs pos="14000">
                <a:srgbClr val="82C8D6">
                  <a:alpha val="0"/>
                </a:srgbClr>
              </a:gs>
              <a:gs pos="100000">
                <a:srgbClr val="82C8D6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95" name="Google Shape;95;p1"/>
          <p:cNvSpPr txBox="1">
            <a:spLocks noGrp="1"/>
          </p:cNvSpPr>
          <p:nvPr>
            <p:ph type="ctrTitle"/>
          </p:nvPr>
        </p:nvSpPr>
        <p:spPr>
          <a:xfrm>
            <a:off x="1079862" y="1905001"/>
            <a:ext cx="3936275" cy="1757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swald"/>
              <a:buNone/>
            </a:pPr>
            <a:r>
              <a:rPr lang="en-US"/>
              <a:t>STUDENT SUCCESS SERIES: FIRST GENERATION COLLEGE STUDENTS</a:t>
            </a:r>
            <a:endParaRPr/>
          </a:p>
        </p:txBody>
      </p:sp>
      <p:sp>
        <p:nvSpPr>
          <p:cNvPr id="96" name="Google Shape;96;p1"/>
          <p:cNvSpPr txBox="1">
            <a:spLocks noGrp="1"/>
          </p:cNvSpPr>
          <p:nvPr>
            <p:ph type="subTitle" idx="1"/>
          </p:nvPr>
        </p:nvSpPr>
        <p:spPr>
          <a:xfrm>
            <a:off x="1301931" y="4239912"/>
            <a:ext cx="3492137" cy="1444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Austin Newberry/Joan Poulsen,</a:t>
            </a:r>
            <a:endParaRPr/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dirty="0"/>
              <a:t>IU Columbus</a:t>
            </a:r>
            <a:endParaRPr dirty="0"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dirty="0"/>
              <a:t>O. Bennett, Ivy Tech Columbus</a:t>
            </a:r>
            <a:endParaRPr dirty="0"/>
          </a:p>
        </p:txBody>
      </p:sp>
      <p:pic>
        <p:nvPicPr>
          <p:cNvPr id="97" name="Google Shape;97;p1" descr="Colored pencils inside a pencil holder which is on top of a wood table"/>
          <p:cNvPicPr preferRelativeResize="0"/>
          <p:nvPr/>
        </p:nvPicPr>
        <p:blipFill rotWithShape="1">
          <a:blip r:embed="rId3">
            <a:alphaModFix/>
          </a:blip>
          <a:srcRect l="40667" r="-2" b="-2"/>
          <a:stretch/>
        </p:blipFill>
        <p:spPr>
          <a:xfrm>
            <a:off x="6095999" y="1"/>
            <a:ext cx="6096001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8" name="Google Shape;98;p1"/>
          <p:cNvCxnSpPr/>
          <p:nvPr/>
        </p:nvCxnSpPr>
        <p:spPr>
          <a:xfrm>
            <a:off x="2562422" y="3951426"/>
            <a:ext cx="971155" cy="0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/>
          <p:nvPr/>
        </p:nvSpPr>
        <p:spPr>
          <a:xfrm>
            <a:off x="0" y="3510612"/>
            <a:ext cx="12192000" cy="3347388"/>
          </a:xfrm>
          <a:prstGeom prst="rect">
            <a:avLst/>
          </a:prstGeom>
          <a:gradFill>
            <a:gsLst>
              <a:gs pos="0">
                <a:srgbClr val="82C8D6">
                  <a:alpha val="0"/>
                </a:srgbClr>
              </a:gs>
              <a:gs pos="14000">
                <a:srgbClr val="82C8D6">
                  <a:alpha val="0"/>
                </a:srgbClr>
              </a:gs>
              <a:gs pos="100000">
                <a:srgbClr val="82C8D6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cxnSp>
        <p:nvCxnSpPr>
          <p:cNvPr id="104" name="Google Shape;104;p2"/>
          <p:cNvCxnSpPr/>
          <p:nvPr/>
        </p:nvCxnSpPr>
        <p:spPr>
          <a:xfrm>
            <a:off x="1638300" y="4596637"/>
            <a:ext cx="971155" cy="0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5" name="Google Shape;105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pic>
        <p:nvPicPr>
          <p:cNvPr id="106" name="Google Shape;106;p2" descr="Colourful boardgame"/>
          <p:cNvPicPr preferRelativeResize="0"/>
          <p:nvPr/>
        </p:nvPicPr>
        <p:blipFill rotWithShape="1">
          <a:blip r:embed="rId3">
            <a:alphaModFix/>
          </a:blip>
          <a:srcRect b="15433"/>
          <a:stretch/>
        </p:blipFill>
        <p:spPr>
          <a:xfrm>
            <a:off x="20" y="1571"/>
            <a:ext cx="12191980" cy="6856429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"/>
          <p:cNvSpPr/>
          <p:nvPr/>
        </p:nvSpPr>
        <p:spPr>
          <a:xfrm>
            <a:off x="3917342" y="1250342"/>
            <a:ext cx="4357316" cy="4357316"/>
          </a:xfrm>
          <a:custGeom>
            <a:avLst/>
            <a:gdLst/>
            <a:ahLst/>
            <a:cxnLst/>
            <a:rect l="l" t="t" r="r" b="b"/>
            <a:pathLst>
              <a:path w="4357316" h="4357316" extrusionOk="0">
                <a:moveTo>
                  <a:pt x="2178658" y="0"/>
                </a:moveTo>
                <a:cubicBezTo>
                  <a:pt x="3381898" y="0"/>
                  <a:pt x="4357316" y="975418"/>
                  <a:pt x="4357316" y="2178658"/>
                </a:cubicBezTo>
                <a:cubicBezTo>
                  <a:pt x="4357316" y="3381898"/>
                  <a:pt x="3381898" y="4357316"/>
                  <a:pt x="2178658" y="4357316"/>
                </a:cubicBezTo>
                <a:cubicBezTo>
                  <a:pt x="975418" y="4357316"/>
                  <a:pt x="0" y="3381898"/>
                  <a:pt x="0" y="2178658"/>
                </a:cubicBezTo>
                <a:cubicBezTo>
                  <a:pt x="0" y="975418"/>
                  <a:pt x="975418" y="0"/>
                  <a:pt x="2178658" y="0"/>
                </a:cubicBezTo>
                <a:close/>
              </a:path>
            </a:pathLst>
          </a:custGeom>
          <a:gradFill>
            <a:gsLst>
              <a:gs pos="0">
                <a:srgbClr val="82C8D6">
                  <a:alpha val="20000"/>
                </a:srgbClr>
              </a:gs>
              <a:gs pos="70000">
                <a:srgbClr val="82C8D6"/>
              </a:gs>
              <a:gs pos="100000">
                <a:srgbClr val="82C8D6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108" name="Google Shape;108;p2"/>
          <p:cNvSpPr txBox="1">
            <a:spLocks noGrp="1"/>
          </p:cNvSpPr>
          <p:nvPr>
            <p:ph type="title"/>
          </p:nvPr>
        </p:nvSpPr>
        <p:spPr>
          <a:xfrm>
            <a:off x="4328161" y="2211978"/>
            <a:ext cx="3535679" cy="1425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</a:pPr>
            <a:r>
              <a:rPr lang="en-US" sz="2800"/>
              <a:t>I WANT TO PLAY A GAME…</a:t>
            </a:r>
            <a:endParaRPr/>
          </a:p>
        </p:txBody>
      </p:sp>
      <p:sp>
        <p:nvSpPr>
          <p:cNvPr id="109" name="Google Shape;109;p2"/>
          <p:cNvSpPr txBox="1">
            <a:spLocks noGrp="1"/>
          </p:cNvSpPr>
          <p:nvPr>
            <p:ph type="body" idx="1"/>
          </p:nvPr>
        </p:nvSpPr>
        <p:spPr>
          <a:xfrm>
            <a:off x="4572000" y="4249360"/>
            <a:ext cx="3048000" cy="877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The Writing Challenge</a:t>
            </a:r>
            <a:endParaRPr/>
          </a:p>
        </p:txBody>
      </p:sp>
      <p:cxnSp>
        <p:nvCxnSpPr>
          <p:cNvPr id="110" name="Google Shape;110;p2"/>
          <p:cNvCxnSpPr/>
          <p:nvPr/>
        </p:nvCxnSpPr>
        <p:spPr>
          <a:xfrm>
            <a:off x="5610423" y="3954687"/>
            <a:ext cx="971155" cy="0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"/>
          <p:cNvSpPr/>
          <p:nvPr/>
        </p:nvSpPr>
        <p:spPr>
          <a:xfrm>
            <a:off x="0" y="3510612"/>
            <a:ext cx="12192000" cy="3347388"/>
          </a:xfrm>
          <a:prstGeom prst="rect">
            <a:avLst/>
          </a:prstGeom>
          <a:gradFill>
            <a:gsLst>
              <a:gs pos="0">
                <a:srgbClr val="82C8D6">
                  <a:alpha val="0"/>
                </a:srgbClr>
              </a:gs>
              <a:gs pos="14000">
                <a:srgbClr val="82C8D6">
                  <a:alpha val="0"/>
                </a:srgbClr>
              </a:gs>
              <a:gs pos="100000">
                <a:srgbClr val="82C8D6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cxnSp>
        <p:nvCxnSpPr>
          <p:cNvPr id="116" name="Google Shape;116;p3"/>
          <p:cNvCxnSpPr/>
          <p:nvPr/>
        </p:nvCxnSpPr>
        <p:spPr>
          <a:xfrm>
            <a:off x="1638300" y="4596637"/>
            <a:ext cx="971155" cy="0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7" name="Google Shape;117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pic>
        <p:nvPicPr>
          <p:cNvPr id="118" name="Google Shape;118;p3"/>
          <p:cNvPicPr preferRelativeResize="0"/>
          <p:nvPr/>
        </p:nvPicPr>
        <p:blipFill rotWithShape="1">
          <a:blip r:embed="rId3">
            <a:alphaModFix/>
          </a:blip>
          <a:srcRect l="21605" t="15787" r="21506" b="16016"/>
          <a:stretch/>
        </p:blipFill>
        <p:spPr>
          <a:xfrm>
            <a:off x="1683371" y="480064"/>
            <a:ext cx="8825258" cy="5897872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3"/>
          <p:cNvSpPr/>
          <p:nvPr/>
        </p:nvSpPr>
        <p:spPr>
          <a:xfrm>
            <a:off x="3917342" y="1250342"/>
            <a:ext cx="4357316" cy="4357316"/>
          </a:xfrm>
          <a:custGeom>
            <a:avLst/>
            <a:gdLst/>
            <a:ahLst/>
            <a:cxnLst/>
            <a:rect l="l" t="t" r="r" b="b"/>
            <a:pathLst>
              <a:path w="4357316" h="4357316" extrusionOk="0">
                <a:moveTo>
                  <a:pt x="2178658" y="0"/>
                </a:moveTo>
                <a:cubicBezTo>
                  <a:pt x="3381898" y="0"/>
                  <a:pt x="4357316" y="975418"/>
                  <a:pt x="4357316" y="2178658"/>
                </a:cubicBezTo>
                <a:cubicBezTo>
                  <a:pt x="4357316" y="3381898"/>
                  <a:pt x="3381898" y="4357316"/>
                  <a:pt x="2178658" y="4357316"/>
                </a:cubicBezTo>
                <a:cubicBezTo>
                  <a:pt x="975418" y="4357316"/>
                  <a:pt x="0" y="3381898"/>
                  <a:pt x="0" y="2178658"/>
                </a:cubicBezTo>
                <a:cubicBezTo>
                  <a:pt x="0" y="975418"/>
                  <a:pt x="975418" y="0"/>
                  <a:pt x="2178658" y="0"/>
                </a:cubicBezTo>
                <a:close/>
              </a:path>
            </a:pathLst>
          </a:custGeom>
          <a:gradFill>
            <a:gsLst>
              <a:gs pos="0">
                <a:srgbClr val="82C8D6">
                  <a:alpha val="20000"/>
                </a:srgbClr>
              </a:gs>
              <a:gs pos="70000">
                <a:srgbClr val="82C8D6"/>
              </a:gs>
              <a:gs pos="100000">
                <a:srgbClr val="82C8D6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120" name="Google Shape;120;p3"/>
          <p:cNvSpPr txBox="1">
            <a:spLocks noGrp="1"/>
          </p:cNvSpPr>
          <p:nvPr>
            <p:ph type="title"/>
          </p:nvPr>
        </p:nvSpPr>
        <p:spPr>
          <a:xfrm>
            <a:off x="4328161" y="2211978"/>
            <a:ext cx="3535679" cy="1425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</a:pPr>
            <a:r>
              <a:rPr lang="en-US"/>
              <a:t>HOW DID YOU KNOW…</a:t>
            </a:r>
            <a:endParaRPr/>
          </a:p>
        </p:txBody>
      </p:sp>
      <p:cxnSp>
        <p:nvCxnSpPr>
          <p:cNvPr id="121" name="Google Shape;121;p3"/>
          <p:cNvCxnSpPr/>
          <p:nvPr/>
        </p:nvCxnSpPr>
        <p:spPr>
          <a:xfrm>
            <a:off x="5610423" y="3954687"/>
            <a:ext cx="971155" cy="0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2" name="Google Shape;122;p3"/>
          <p:cNvSpPr txBox="1"/>
          <p:nvPr/>
        </p:nvSpPr>
        <p:spPr>
          <a:xfrm>
            <a:off x="2832070" y="1478960"/>
            <a:ext cx="2205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Austin/Jane</a:t>
            </a:r>
            <a:endParaRPr/>
          </a:p>
        </p:txBody>
      </p:sp>
      <p:sp>
        <p:nvSpPr>
          <p:cNvPr id="123" name="Google Shape;123;p3"/>
          <p:cNvSpPr txBox="1"/>
          <p:nvPr/>
        </p:nvSpPr>
        <p:spPr>
          <a:xfrm>
            <a:off x="6868113" y="1398670"/>
            <a:ext cx="220587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O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130" name="Google Shape;130;p4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gradFill>
            <a:gsLst>
              <a:gs pos="0">
                <a:srgbClr val="82C8D6">
                  <a:alpha val="0"/>
                </a:srgbClr>
              </a:gs>
              <a:gs pos="20000">
                <a:srgbClr val="82C8D6">
                  <a:alpha val="0"/>
                </a:srgbClr>
              </a:gs>
              <a:gs pos="90000">
                <a:srgbClr val="82C8D6"/>
              </a:gs>
              <a:gs pos="100000">
                <a:srgbClr val="82C8D6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131" name="Google Shape;131;p4"/>
          <p:cNvSpPr/>
          <p:nvPr/>
        </p:nvSpPr>
        <p:spPr>
          <a:xfrm>
            <a:off x="869341" y="1251602"/>
            <a:ext cx="4357316" cy="4357316"/>
          </a:xfrm>
          <a:custGeom>
            <a:avLst/>
            <a:gdLst/>
            <a:ahLst/>
            <a:cxnLst/>
            <a:rect l="l" t="t" r="r" b="b"/>
            <a:pathLst>
              <a:path w="4357316" h="4357316" extrusionOk="0">
                <a:moveTo>
                  <a:pt x="2178658" y="0"/>
                </a:moveTo>
                <a:cubicBezTo>
                  <a:pt x="3381898" y="0"/>
                  <a:pt x="4357316" y="975418"/>
                  <a:pt x="4357316" y="2178658"/>
                </a:cubicBezTo>
                <a:cubicBezTo>
                  <a:pt x="4357316" y="3381898"/>
                  <a:pt x="3381898" y="4357316"/>
                  <a:pt x="2178658" y="4357316"/>
                </a:cubicBezTo>
                <a:cubicBezTo>
                  <a:pt x="975418" y="4357316"/>
                  <a:pt x="0" y="3381898"/>
                  <a:pt x="0" y="2178658"/>
                </a:cubicBezTo>
                <a:cubicBezTo>
                  <a:pt x="0" y="975418"/>
                  <a:pt x="975418" y="0"/>
                  <a:pt x="21786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132" name="Google Shape;132;p4"/>
          <p:cNvSpPr txBox="1">
            <a:spLocks noGrp="1"/>
          </p:cNvSpPr>
          <p:nvPr>
            <p:ph type="title"/>
          </p:nvPr>
        </p:nvSpPr>
        <p:spPr>
          <a:xfrm>
            <a:off x="1207828" y="2286000"/>
            <a:ext cx="3643951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</a:pPr>
            <a:r>
              <a:rPr lang="en-US"/>
              <a:t>WHAT IS FIRST GEN?</a:t>
            </a:r>
            <a:endParaRPr/>
          </a:p>
        </p:txBody>
      </p:sp>
      <p:grpSp>
        <p:nvGrpSpPr>
          <p:cNvPr id="133" name="Google Shape;133;p4"/>
          <p:cNvGrpSpPr/>
          <p:nvPr/>
        </p:nvGrpSpPr>
        <p:grpSpPr>
          <a:xfrm>
            <a:off x="7048500" y="1269818"/>
            <a:ext cx="4092594" cy="4321169"/>
            <a:chOff x="0" y="383466"/>
            <a:chExt cx="4092594" cy="4321169"/>
          </a:xfrm>
        </p:grpSpPr>
        <p:sp>
          <p:nvSpPr>
            <p:cNvPr id="134" name="Google Shape;134;p4"/>
            <p:cNvSpPr/>
            <p:nvPr/>
          </p:nvSpPr>
          <p:spPr>
            <a:xfrm>
              <a:off x="0" y="383466"/>
              <a:ext cx="4092594" cy="1039252"/>
            </a:xfrm>
            <a:prstGeom prst="roundRect">
              <a:avLst>
                <a:gd name="adj" fmla="val 16667"/>
              </a:avLst>
            </a:prstGeom>
            <a:solidFill>
              <a:srgbClr val="45B19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 txBox="1"/>
            <p:nvPr/>
          </p:nvSpPr>
          <p:spPr>
            <a:xfrm>
              <a:off x="50732" y="434198"/>
              <a:ext cx="3991130" cy="9377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Oswald Light"/>
                <a:buNone/>
              </a:pPr>
              <a:r>
                <a:rPr lang="en-US" sz="1900">
                  <a:solidFill>
                    <a:schemeClr val="lt1"/>
                  </a:solidFill>
                  <a:latin typeface="Oswald Light"/>
                  <a:ea typeface="Oswald Light"/>
                  <a:cs typeface="Oswald Light"/>
                  <a:sym typeface="Oswald Light"/>
                </a:rPr>
                <a:t>1</a:t>
              </a:r>
              <a:r>
                <a:rPr lang="en-US" sz="1900" baseline="30000">
                  <a:solidFill>
                    <a:schemeClr val="lt1"/>
                  </a:solidFill>
                  <a:latin typeface="Oswald Light"/>
                  <a:ea typeface="Oswald Light"/>
                  <a:cs typeface="Oswald Light"/>
                  <a:sym typeface="Oswald Light"/>
                </a:rPr>
                <a:t>st</a:t>
              </a:r>
              <a:r>
                <a:rPr lang="en-US" sz="1900">
                  <a:solidFill>
                    <a:schemeClr val="lt1"/>
                  </a:solidFill>
                  <a:latin typeface="Oswald Light"/>
                  <a:ea typeface="Oswald Light"/>
                  <a:cs typeface="Oswald Light"/>
                  <a:sym typeface="Oswald Light"/>
                </a:rPr>
                <a:t> in their family to attend college or parents did not complete college</a:t>
              </a: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0" y="1477438"/>
              <a:ext cx="4092594" cy="1039252"/>
            </a:xfrm>
            <a:prstGeom prst="roundRect">
              <a:avLst>
                <a:gd name="adj" fmla="val 16667"/>
              </a:avLst>
            </a:prstGeom>
            <a:solidFill>
              <a:srgbClr val="44B5B9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 txBox="1"/>
            <p:nvPr/>
          </p:nvSpPr>
          <p:spPr>
            <a:xfrm>
              <a:off x="50732" y="1528170"/>
              <a:ext cx="3991130" cy="9377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Oswald Light"/>
                <a:buNone/>
              </a:pPr>
              <a:r>
                <a:rPr lang="en-US" sz="1900">
                  <a:solidFill>
                    <a:schemeClr val="lt1"/>
                  </a:solidFill>
                  <a:latin typeface="Oswald Light"/>
                  <a:ea typeface="Oswald Light"/>
                  <a:cs typeface="Oswald Light"/>
                  <a:sym typeface="Oswald Light"/>
                </a:rPr>
                <a:t>May include Non-traditional students: Home schooled or received education from different country</a:t>
              </a: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0" y="2571411"/>
              <a:ext cx="4092594" cy="1039252"/>
            </a:xfrm>
            <a:prstGeom prst="roundRect">
              <a:avLst>
                <a:gd name="adj" fmla="val 16667"/>
              </a:avLst>
            </a:prstGeom>
            <a:solidFill>
              <a:srgbClr val="4699BF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 txBox="1"/>
            <p:nvPr/>
          </p:nvSpPr>
          <p:spPr>
            <a:xfrm>
              <a:off x="50732" y="2622143"/>
              <a:ext cx="3991130" cy="9377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Oswald Light"/>
                <a:buNone/>
              </a:pPr>
              <a:r>
                <a:rPr lang="en-US" sz="1900">
                  <a:solidFill>
                    <a:schemeClr val="lt1"/>
                  </a:solidFill>
                  <a:latin typeface="Oswald Light"/>
                  <a:ea typeface="Oswald Light"/>
                  <a:cs typeface="Oswald Light"/>
                  <a:sym typeface="Oswald Light"/>
                </a:rPr>
                <a:t>Campus demographics: Approx: 30% at IU Columbus and 22% at Ivy Tech Columbus</a:t>
              </a: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0" y="3665383"/>
              <a:ext cx="4092594" cy="1039252"/>
            </a:xfrm>
            <a:prstGeom prst="roundRect">
              <a:avLst>
                <a:gd name="adj" fmla="val 16667"/>
              </a:avLst>
            </a:prstGeom>
            <a:solidFill>
              <a:srgbClr val="4A7C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 txBox="1"/>
            <p:nvPr/>
          </p:nvSpPr>
          <p:spPr>
            <a:xfrm>
              <a:off x="50732" y="3716115"/>
              <a:ext cx="3991130" cy="9377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Oswald Light"/>
                <a:buNone/>
              </a:pPr>
              <a:r>
                <a:rPr lang="en-US" sz="1900">
                  <a:solidFill>
                    <a:schemeClr val="lt1"/>
                  </a:solidFill>
                  <a:latin typeface="Oswald Light"/>
                  <a:ea typeface="Oswald Light"/>
                  <a:cs typeface="Oswald Light"/>
                  <a:sym typeface="Oswald Light"/>
                </a:rPr>
                <a:t>Fist Gen students may not know that they are first gen.</a:t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"/>
          <p:cNvSpPr/>
          <p:nvPr/>
        </p:nvSpPr>
        <p:spPr>
          <a:xfrm>
            <a:off x="0" y="3510612"/>
            <a:ext cx="12192000" cy="3347388"/>
          </a:xfrm>
          <a:prstGeom prst="rect">
            <a:avLst/>
          </a:prstGeom>
          <a:gradFill>
            <a:gsLst>
              <a:gs pos="0">
                <a:srgbClr val="82C8D6">
                  <a:alpha val="0"/>
                </a:srgbClr>
              </a:gs>
              <a:gs pos="14000">
                <a:srgbClr val="82C8D6">
                  <a:alpha val="0"/>
                </a:srgbClr>
              </a:gs>
              <a:gs pos="100000">
                <a:srgbClr val="82C8D6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cxnSp>
        <p:nvCxnSpPr>
          <p:cNvPr id="147" name="Google Shape;147;p5"/>
          <p:cNvCxnSpPr/>
          <p:nvPr/>
        </p:nvCxnSpPr>
        <p:spPr>
          <a:xfrm>
            <a:off x="1638300" y="4596637"/>
            <a:ext cx="971155" cy="0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8" name="Google Shape;148;p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pic>
        <p:nvPicPr>
          <p:cNvPr id="149" name="Google Shape;149;p5"/>
          <p:cNvPicPr preferRelativeResize="0"/>
          <p:nvPr/>
        </p:nvPicPr>
        <p:blipFill rotWithShape="1">
          <a:blip r:embed="rId3">
            <a:alphaModFix/>
          </a:blip>
          <a:srcRect t="22708" b="14805"/>
          <a:stretch/>
        </p:blipFill>
        <p:spPr>
          <a:xfrm>
            <a:off x="20" y="1571"/>
            <a:ext cx="12191980" cy="6856429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5"/>
          <p:cNvSpPr/>
          <p:nvPr/>
        </p:nvSpPr>
        <p:spPr>
          <a:xfrm>
            <a:off x="1" y="3742985"/>
            <a:ext cx="12192000" cy="3120318"/>
          </a:xfrm>
          <a:prstGeom prst="rect">
            <a:avLst/>
          </a:prstGeom>
          <a:gradFill>
            <a:gsLst>
              <a:gs pos="0">
                <a:srgbClr val="82C8D6">
                  <a:alpha val="0"/>
                </a:srgbClr>
              </a:gs>
              <a:gs pos="14000">
                <a:srgbClr val="82C8D6">
                  <a:alpha val="0"/>
                </a:srgbClr>
              </a:gs>
              <a:gs pos="100000">
                <a:srgbClr val="82C8D6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151" name="Google Shape;151;p5"/>
          <p:cNvSpPr/>
          <p:nvPr/>
        </p:nvSpPr>
        <p:spPr>
          <a:xfrm>
            <a:off x="869342" y="1250342"/>
            <a:ext cx="4357316" cy="4357316"/>
          </a:xfrm>
          <a:custGeom>
            <a:avLst/>
            <a:gdLst/>
            <a:ahLst/>
            <a:cxnLst/>
            <a:rect l="l" t="t" r="r" b="b"/>
            <a:pathLst>
              <a:path w="4357316" h="4357316" extrusionOk="0">
                <a:moveTo>
                  <a:pt x="2178658" y="0"/>
                </a:moveTo>
                <a:cubicBezTo>
                  <a:pt x="3381898" y="0"/>
                  <a:pt x="4357316" y="975418"/>
                  <a:pt x="4357316" y="2178658"/>
                </a:cubicBezTo>
                <a:cubicBezTo>
                  <a:pt x="4357316" y="3381898"/>
                  <a:pt x="3381898" y="4357316"/>
                  <a:pt x="2178658" y="4357316"/>
                </a:cubicBezTo>
                <a:cubicBezTo>
                  <a:pt x="975418" y="4357316"/>
                  <a:pt x="0" y="3381898"/>
                  <a:pt x="0" y="2178658"/>
                </a:cubicBezTo>
                <a:cubicBezTo>
                  <a:pt x="0" y="975418"/>
                  <a:pt x="975418" y="0"/>
                  <a:pt x="21786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152" name="Google Shape;152;p5"/>
          <p:cNvSpPr txBox="1">
            <a:spLocks noGrp="1"/>
          </p:cNvSpPr>
          <p:nvPr>
            <p:ph type="title"/>
          </p:nvPr>
        </p:nvSpPr>
        <p:spPr>
          <a:xfrm>
            <a:off x="1280161" y="2211978"/>
            <a:ext cx="3535679" cy="1425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Oswald"/>
              <a:buNone/>
            </a:pPr>
            <a:r>
              <a:rPr lang="en-US" sz="2600"/>
              <a:t>BRINGING 1</a:t>
            </a:r>
            <a:r>
              <a:rPr lang="en-US" sz="2600" baseline="30000"/>
              <a:t>ST</a:t>
            </a:r>
            <a:r>
              <a:rPr lang="en-US" sz="2600"/>
              <a:t> GEN STUDENTS TO THE TABLE</a:t>
            </a:r>
            <a:endParaRPr/>
          </a:p>
        </p:txBody>
      </p:sp>
      <p:cxnSp>
        <p:nvCxnSpPr>
          <p:cNvPr id="153" name="Google Shape;153;p5"/>
          <p:cNvCxnSpPr/>
          <p:nvPr/>
        </p:nvCxnSpPr>
        <p:spPr>
          <a:xfrm>
            <a:off x="2562423" y="3960586"/>
            <a:ext cx="971155" cy="0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158d693adb_0_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159" name="Google Shape;159;g3158d693adb_0_0"/>
          <p:cNvSpPr txBox="1">
            <a:spLocks noGrp="1"/>
          </p:cNvSpPr>
          <p:nvPr>
            <p:ph type="title"/>
          </p:nvPr>
        </p:nvSpPr>
        <p:spPr>
          <a:xfrm>
            <a:off x="952500" y="764771"/>
            <a:ext cx="4274100" cy="11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</a:pPr>
            <a:r>
              <a:rPr lang="en-US"/>
              <a:t>VOICES OF THE STUDENTS</a:t>
            </a:r>
            <a:endParaRPr/>
          </a:p>
        </p:txBody>
      </p:sp>
      <p:sp>
        <p:nvSpPr>
          <p:cNvPr id="160" name="Google Shape;160;g3158d693adb_0_0"/>
          <p:cNvSpPr txBox="1">
            <a:spLocks noGrp="1"/>
          </p:cNvSpPr>
          <p:nvPr>
            <p:ph type="body" idx="1"/>
          </p:nvPr>
        </p:nvSpPr>
        <p:spPr>
          <a:xfrm>
            <a:off x="952500" y="2285997"/>
            <a:ext cx="4191000" cy="38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 sz="1500" b="0" i="0">
                <a:latin typeface="Quattrocento Sans"/>
                <a:ea typeface="Quattrocento Sans"/>
                <a:cs typeface="Quattrocento Sans"/>
                <a:sym typeface="Quattrocento Sans"/>
              </a:rPr>
              <a:t>Name, major, institution 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 sz="1500" b="0" i="0">
                <a:latin typeface="Quattrocento Sans"/>
                <a:ea typeface="Quattrocento Sans"/>
                <a:cs typeface="Quattrocento Sans"/>
                <a:sym typeface="Quattrocento Sans"/>
              </a:rPr>
              <a:t>How was your educational experience before college?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 sz="1500" b="0" i="0">
                <a:latin typeface="Quattrocento Sans"/>
                <a:ea typeface="Quattrocento Sans"/>
                <a:cs typeface="Quattrocento Sans"/>
                <a:sym typeface="Quattrocento Sans"/>
              </a:rPr>
              <a:t>What made you choose to go to college?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 sz="1500" b="0" i="0">
                <a:latin typeface="Quattrocento Sans"/>
                <a:ea typeface="Quattrocento Sans"/>
                <a:cs typeface="Quattrocento Sans"/>
                <a:sym typeface="Quattrocento Sans"/>
              </a:rPr>
              <a:t>How has being one of the first people in your family to go to college affected your life/How has your life changed since attending college?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 sz="1500" b="0" i="0">
                <a:latin typeface="Quattrocento Sans"/>
                <a:ea typeface="Quattrocento Sans"/>
                <a:cs typeface="Quattrocento Sans"/>
                <a:sym typeface="Quattrocento Sans"/>
              </a:rPr>
              <a:t>Knowing what you know now, what advice would you give to your younger self?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 sz="1500" b="0" i="0">
                <a:latin typeface="Quattrocento Sans"/>
                <a:ea typeface="Quattrocento Sans"/>
                <a:cs typeface="Quattrocento Sans"/>
                <a:sym typeface="Quattrocento Sans"/>
              </a:rPr>
              <a:t>How can faculty better support you?</a:t>
            </a:r>
            <a:endParaRPr/>
          </a:p>
          <a:p>
            <a:pPr marL="228600" lvl="0" indent="-13335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 sz="1500"/>
          </a:p>
        </p:txBody>
      </p:sp>
      <p:sp>
        <p:nvSpPr>
          <p:cNvPr id="161" name="Google Shape;161;g3158d693adb_0_0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gradFill>
            <a:gsLst>
              <a:gs pos="0">
                <a:srgbClr val="82C8D6">
                  <a:alpha val="0"/>
                </a:srgbClr>
              </a:gs>
              <a:gs pos="20000">
                <a:srgbClr val="82C8D6">
                  <a:alpha val="0"/>
                </a:srgbClr>
              </a:gs>
              <a:gs pos="90000">
                <a:srgbClr val="82C8D6"/>
              </a:gs>
              <a:gs pos="100000">
                <a:srgbClr val="82C8D6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162" name="Google Shape;162;g3158d693adb_0_0"/>
          <p:cNvSpPr/>
          <p:nvPr/>
        </p:nvSpPr>
        <p:spPr>
          <a:xfrm>
            <a:off x="6965341" y="1250342"/>
            <a:ext cx="4357316" cy="4357316"/>
          </a:xfrm>
          <a:custGeom>
            <a:avLst/>
            <a:gdLst/>
            <a:ahLst/>
            <a:cxnLst/>
            <a:rect l="l" t="t" r="r" b="b"/>
            <a:pathLst>
              <a:path w="4357316" h="4357316" extrusionOk="0">
                <a:moveTo>
                  <a:pt x="2178658" y="0"/>
                </a:moveTo>
                <a:cubicBezTo>
                  <a:pt x="3381898" y="0"/>
                  <a:pt x="4357316" y="975418"/>
                  <a:pt x="4357316" y="2178658"/>
                </a:cubicBezTo>
                <a:cubicBezTo>
                  <a:pt x="4357316" y="3381898"/>
                  <a:pt x="3381898" y="4357316"/>
                  <a:pt x="2178658" y="4357316"/>
                </a:cubicBezTo>
                <a:cubicBezTo>
                  <a:pt x="975418" y="4357316"/>
                  <a:pt x="0" y="3381898"/>
                  <a:pt x="0" y="2178658"/>
                </a:cubicBezTo>
                <a:cubicBezTo>
                  <a:pt x="0" y="975418"/>
                  <a:pt x="975418" y="0"/>
                  <a:pt x="217865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pic>
        <p:nvPicPr>
          <p:cNvPr id="163" name="Google Shape;163;g3158d693adb_0_0" descr="Diploma Ro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55883" y="2040884"/>
            <a:ext cx="2776232" cy="2776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169" name="Google Shape;169;p7"/>
          <p:cNvSpPr txBox="1">
            <a:spLocks noGrp="1"/>
          </p:cNvSpPr>
          <p:nvPr>
            <p:ph type="title"/>
          </p:nvPr>
        </p:nvSpPr>
        <p:spPr>
          <a:xfrm>
            <a:off x="1524000" y="762001"/>
            <a:ext cx="9144000" cy="869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</a:pPr>
            <a:r>
              <a:rPr lang="en-US"/>
              <a:t>WHAT CAN YOU DO?</a:t>
            </a:r>
            <a:endParaRPr/>
          </a:p>
        </p:txBody>
      </p:sp>
      <p:sp>
        <p:nvSpPr>
          <p:cNvPr id="170" name="Google Shape;170;p7"/>
          <p:cNvSpPr/>
          <p:nvPr/>
        </p:nvSpPr>
        <p:spPr>
          <a:xfrm>
            <a:off x="1" y="3737234"/>
            <a:ext cx="12192000" cy="3120318"/>
          </a:xfrm>
          <a:prstGeom prst="rect">
            <a:avLst/>
          </a:prstGeom>
          <a:gradFill>
            <a:gsLst>
              <a:gs pos="0">
                <a:srgbClr val="82C8D6">
                  <a:alpha val="0"/>
                </a:srgbClr>
              </a:gs>
              <a:gs pos="14000">
                <a:srgbClr val="82C8D6">
                  <a:alpha val="0"/>
                </a:srgbClr>
              </a:gs>
              <a:gs pos="100000">
                <a:srgbClr val="82C8D6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grpSp>
        <p:nvGrpSpPr>
          <p:cNvPr id="171" name="Google Shape;171;p7"/>
          <p:cNvGrpSpPr/>
          <p:nvPr/>
        </p:nvGrpSpPr>
        <p:grpSpPr>
          <a:xfrm>
            <a:off x="955513" y="2690446"/>
            <a:ext cx="10280972" cy="3108200"/>
            <a:chOff x="3013" y="297352"/>
            <a:chExt cx="10280972" cy="3108200"/>
          </a:xfrm>
        </p:grpSpPr>
        <p:sp>
          <p:nvSpPr>
            <p:cNvPr id="172" name="Google Shape;172;p7"/>
            <p:cNvSpPr/>
            <p:nvPr/>
          </p:nvSpPr>
          <p:spPr>
            <a:xfrm>
              <a:off x="3013" y="297352"/>
              <a:ext cx="2390923" cy="1434554"/>
            </a:xfrm>
            <a:prstGeom prst="rect">
              <a:avLst/>
            </a:prstGeom>
            <a:solidFill>
              <a:srgbClr val="45B19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7"/>
            <p:cNvSpPr txBox="1"/>
            <p:nvPr/>
          </p:nvSpPr>
          <p:spPr>
            <a:xfrm>
              <a:off x="3013" y="297352"/>
              <a:ext cx="2390923" cy="1434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Oswald Light"/>
                <a:buNone/>
              </a:pPr>
              <a:r>
                <a:rPr lang="en-US" sz="1800">
                  <a:solidFill>
                    <a:schemeClr val="lt1"/>
                  </a:solidFill>
                  <a:latin typeface="Oswald Light"/>
                  <a:ea typeface="Oswald Light"/>
                  <a:cs typeface="Oswald Light"/>
                  <a:sym typeface="Oswald Light"/>
                </a:rPr>
                <a:t>Have an asset focused approach</a:t>
              </a:r>
              <a:endParaRPr/>
            </a:p>
          </p:txBody>
        </p:sp>
        <p:sp>
          <p:nvSpPr>
            <p:cNvPr id="174" name="Google Shape;174;p7"/>
            <p:cNvSpPr/>
            <p:nvPr/>
          </p:nvSpPr>
          <p:spPr>
            <a:xfrm>
              <a:off x="2633029" y="297352"/>
              <a:ext cx="2390923" cy="1434554"/>
            </a:xfrm>
            <a:prstGeom prst="rect">
              <a:avLst/>
            </a:prstGeom>
            <a:solidFill>
              <a:srgbClr val="4C7EC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7"/>
            <p:cNvSpPr txBox="1"/>
            <p:nvPr/>
          </p:nvSpPr>
          <p:spPr>
            <a:xfrm>
              <a:off x="2633029" y="297352"/>
              <a:ext cx="2390923" cy="1434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Oswald Light"/>
                <a:buNone/>
              </a:pPr>
              <a:r>
                <a:rPr lang="en-US" sz="1800">
                  <a:solidFill>
                    <a:schemeClr val="lt1"/>
                  </a:solidFill>
                  <a:latin typeface="Oswald Light"/>
                  <a:ea typeface="Oswald Light"/>
                  <a:cs typeface="Oswald Light"/>
                  <a:sym typeface="Oswald Light"/>
                </a:rPr>
                <a:t>Recognize, appreciate and affirm differences that exist in the campus community</a:t>
              </a:r>
              <a:endParaRPr/>
            </a:p>
          </p:txBody>
        </p:sp>
        <p:sp>
          <p:nvSpPr>
            <p:cNvPr id="176" name="Google Shape;176;p7"/>
            <p:cNvSpPr/>
            <p:nvPr/>
          </p:nvSpPr>
          <p:spPr>
            <a:xfrm>
              <a:off x="5263046" y="297352"/>
              <a:ext cx="2390923" cy="1434554"/>
            </a:xfrm>
            <a:prstGeom prst="rect">
              <a:avLst/>
            </a:prstGeom>
            <a:solidFill>
              <a:srgbClr val="B0393C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7"/>
            <p:cNvSpPr txBox="1"/>
            <p:nvPr/>
          </p:nvSpPr>
          <p:spPr>
            <a:xfrm>
              <a:off x="5263046" y="297352"/>
              <a:ext cx="2390923" cy="1434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Oswald Light"/>
                <a:buNone/>
              </a:pPr>
              <a:r>
                <a:rPr lang="en-US" sz="1800">
                  <a:solidFill>
                    <a:schemeClr val="lt1"/>
                  </a:solidFill>
                  <a:latin typeface="Oswald Light"/>
                  <a:ea typeface="Oswald Light"/>
                  <a:cs typeface="Oswald Light"/>
                  <a:sym typeface="Oswald Light"/>
                </a:rPr>
                <a:t>Assess the needs throughout the full student life cycle</a:t>
              </a:r>
              <a:endParaRPr/>
            </a:p>
          </p:txBody>
        </p:sp>
        <p:sp>
          <p:nvSpPr>
            <p:cNvPr id="178" name="Google Shape;178;p7"/>
            <p:cNvSpPr/>
            <p:nvPr/>
          </p:nvSpPr>
          <p:spPr>
            <a:xfrm>
              <a:off x="7893062" y="297352"/>
              <a:ext cx="2390923" cy="1434554"/>
            </a:xfrm>
            <a:prstGeom prst="rect">
              <a:avLst/>
            </a:prstGeom>
            <a:solidFill>
              <a:srgbClr val="C27A4C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7"/>
            <p:cNvSpPr txBox="1"/>
            <p:nvPr/>
          </p:nvSpPr>
          <p:spPr>
            <a:xfrm>
              <a:off x="7893062" y="297352"/>
              <a:ext cx="2390923" cy="1434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Oswald Light"/>
                <a:buNone/>
              </a:pPr>
              <a:r>
                <a:rPr lang="en-US" sz="1800">
                  <a:solidFill>
                    <a:schemeClr val="lt1"/>
                  </a:solidFill>
                  <a:latin typeface="Oswald Light"/>
                  <a:ea typeface="Oswald Light"/>
                  <a:cs typeface="Oswald Light"/>
                  <a:sym typeface="Oswald Light"/>
                </a:rPr>
                <a:t>Increase visibility and outreach</a:t>
              </a:r>
              <a:endParaRPr/>
            </a:p>
          </p:txBody>
        </p:sp>
        <p:sp>
          <p:nvSpPr>
            <p:cNvPr id="180" name="Google Shape;180;p7"/>
            <p:cNvSpPr/>
            <p:nvPr/>
          </p:nvSpPr>
          <p:spPr>
            <a:xfrm>
              <a:off x="1318021" y="1970998"/>
              <a:ext cx="2390923" cy="1434554"/>
            </a:xfrm>
            <a:prstGeom prst="rect">
              <a:avLst/>
            </a:prstGeom>
            <a:solidFill>
              <a:srgbClr val="B09939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7"/>
            <p:cNvSpPr txBox="1"/>
            <p:nvPr/>
          </p:nvSpPr>
          <p:spPr>
            <a:xfrm>
              <a:off x="1318021" y="1970998"/>
              <a:ext cx="2390923" cy="1434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Oswald Light"/>
                <a:buNone/>
              </a:pPr>
              <a:r>
                <a:rPr lang="en-US" sz="1800">
                  <a:solidFill>
                    <a:schemeClr val="lt1"/>
                  </a:solidFill>
                  <a:latin typeface="Oswald Light"/>
                  <a:ea typeface="Oswald Light"/>
                  <a:cs typeface="Oswald Light"/>
                  <a:sym typeface="Oswald Light"/>
                </a:rPr>
                <a:t>Equip and empower student to master the hidden curriculum</a:t>
              </a:r>
              <a:endParaRPr/>
            </a:p>
          </p:txBody>
        </p:sp>
        <p:sp>
          <p:nvSpPr>
            <p:cNvPr id="182" name="Google Shape;182;p7"/>
            <p:cNvSpPr/>
            <p:nvPr/>
          </p:nvSpPr>
          <p:spPr>
            <a:xfrm>
              <a:off x="3948038" y="1970998"/>
              <a:ext cx="2390923" cy="1434554"/>
            </a:xfrm>
            <a:prstGeom prst="rect">
              <a:avLst/>
            </a:prstGeom>
            <a:solidFill>
              <a:srgbClr val="45B19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7"/>
            <p:cNvSpPr txBox="1"/>
            <p:nvPr/>
          </p:nvSpPr>
          <p:spPr>
            <a:xfrm>
              <a:off x="3948038" y="1970998"/>
              <a:ext cx="2390923" cy="1434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Oswald Light"/>
                <a:buNone/>
              </a:pPr>
              <a:r>
                <a:rPr lang="en-US" sz="1800">
                  <a:solidFill>
                    <a:schemeClr val="lt1"/>
                  </a:solidFill>
                  <a:latin typeface="Oswald Light"/>
                  <a:ea typeface="Oswald Light"/>
                  <a:cs typeface="Oswald Light"/>
                  <a:sym typeface="Oswald Light"/>
                </a:rPr>
                <a:t>Leverage alumni groups</a:t>
              </a:r>
              <a:endParaRPr/>
            </a:p>
          </p:txBody>
        </p:sp>
        <p:sp>
          <p:nvSpPr>
            <p:cNvPr id="184" name="Google Shape;184;p7"/>
            <p:cNvSpPr/>
            <p:nvPr/>
          </p:nvSpPr>
          <p:spPr>
            <a:xfrm>
              <a:off x="6578054" y="1970998"/>
              <a:ext cx="2390923" cy="1434554"/>
            </a:xfrm>
            <a:prstGeom prst="rect">
              <a:avLst/>
            </a:prstGeom>
            <a:solidFill>
              <a:srgbClr val="4C7EC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7"/>
            <p:cNvSpPr txBox="1"/>
            <p:nvPr/>
          </p:nvSpPr>
          <p:spPr>
            <a:xfrm>
              <a:off x="6578054" y="1970998"/>
              <a:ext cx="2390923" cy="1434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Oswald Light"/>
                <a:buNone/>
              </a:pPr>
              <a:r>
                <a:rPr lang="en-US" sz="1800">
                  <a:solidFill>
                    <a:schemeClr val="lt1"/>
                  </a:solidFill>
                  <a:latin typeface="Oswald Light"/>
                  <a:ea typeface="Oswald Light"/>
                  <a:cs typeface="Oswald Light"/>
                  <a:sym typeface="Oswald Light"/>
                </a:rPr>
                <a:t>Other ideas?</a:t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"/>
          <p:cNvSpPr/>
          <p:nvPr/>
        </p:nvSpPr>
        <p:spPr>
          <a:xfrm>
            <a:off x="0" y="3510612"/>
            <a:ext cx="12192000" cy="3347388"/>
          </a:xfrm>
          <a:prstGeom prst="rect">
            <a:avLst/>
          </a:prstGeom>
          <a:gradFill>
            <a:gsLst>
              <a:gs pos="0">
                <a:srgbClr val="82C8D6">
                  <a:alpha val="0"/>
                </a:srgbClr>
              </a:gs>
              <a:gs pos="14000">
                <a:srgbClr val="82C8D6">
                  <a:alpha val="0"/>
                </a:srgbClr>
              </a:gs>
              <a:gs pos="100000">
                <a:srgbClr val="82C8D6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cxnSp>
        <p:nvCxnSpPr>
          <p:cNvPr id="191" name="Google Shape;191;p8"/>
          <p:cNvCxnSpPr/>
          <p:nvPr/>
        </p:nvCxnSpPr>
        <p:spPr>
          <a:xfrm>
            <a:off x="1638300" y="4596637"/>
            <a:ext cx="971155" cy="0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2" name="Google Shape;192;p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pic>
        <p:nvPicPr>
          <p:cNvPr id="193" name="Google Shape;193;p8" descr="3D black question marks with one yellow question mark"/>
          <p:cNvPicPr preferRelativeResize="0"/>
          <p:nvPr/>
        </p:nvPicPr>
        <p:blipFill rotWithShape="1">
          <a:blip r:embed="rId3">
            <a:alphaModFix/>
          </a:blip>
          <a:srcRect l="28725" r="6371"/>
          <a:stretch/>
        </p:blipFill>
        <p:spPr>
          <a:xfrm>
            <a:off x="20" y="1571"/>
            <a:ext cx="12191980" cy="6856429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8"/>
          <p:cNvSpPr/>
          <p:nvPr/>
        </p:nvSpPr>
        <p:spPr>
          <a:xfrm>
            <a:off x="877524" y="1250342"/>
            <a:ext cx="4357316" cy="4357316"/>
          </a:xfrm>
          <a:custGeom>
            <a:avLst/>
            <a:gdLst/>
            <a:ahLst/>
            <a:cxnLst/>
            <a:rect l="l" t="t" r="r" b="b"/>
            <a:pathLst>
              <a:path w="4357316" h="4357316" extrusionOk="0">
                <a:moveTo>
                  <a:pt x="2178658" y="0"/>
                </a:moveTo>
                <a:cubicBezTo>
                  <a:pt x="3381898" y="0"/>
                  <a:pt x="4357316" y="975418"/>
                  <a:pt x="4357316" y="2178658"/>
                </a:cubicBezTo>
                <a:cubicBezTo>
                  <a:pt x="4357316" y="3381898"/>
                  <a:pt x="3381898" y="4357316"/>
                  <a:pt x="2178658" y="4357316"/>
                </a:cubicBezTo>
                <a:cubicBezTo>
                  <a:pt x="975418" y="4357316"/>
                  <a:pt x="0" y="3381898"/>
                  <a:pt x="0" y="2178658"/>
                </a:cubicBezTo>
                <a:cubicBezTo>
                  <a:pt x="0" y="975418"/>
                  <a:pt x="975418" y="0"/>
                  <a:pt x="2178658" y="0"/>
                </a:cubicBezTo>
                <a:close/>
              </a:path>
            </a:pathLst>
          </a:custGeom>
          <a:gradFill>
            <a:gsLst>
              <a:gs pos="0">
                <a:srgbClr val="82C8D6">
                  <a:alpha val="20000"/>
                </a:srgbClr>
              </a:gs>
              <a:gs pos="70000">
                <a:srgbClr val="82C8D6"/>
              </a:gs>
              <a:gs pos="100000">
                <a:srgbClr val="82C8D6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195" name="Google Shape;195;p8"/>
          <p:cNvSpPr txBox="1">
            <a:spLocks noGrp="1"/>
          </p:cNvSpPr>
          <p:nvPr>
            <p:ph type="title"/>
          </p:nvPr>
        </p:nvSpPr>
        <p:spPr>
          <a:xfrm>
            <a:off x="1280159" y="2211977"/>
            <a:ext cx="3535679" cy="1450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</a:pPr>
            <a:r>
              <a:rPr lang="en-US"/>
              <a:t>QUESTIONS</a:t>
            </a:r>
            <a:endParaRPr/>
          </a:p>
        </p:txBody>
      </p:sp>
      <p:cxnSp>
        <p:nvCxnSpPr>
          <p:cNvPr id="196" name="Google Shape;196;p8"/>
          <p:cNvCxnSpPr/>
          <p:nvPr/>
        </p:nvCxnSpPr>
        <p:spPr>
          <a:xfrm>
            <a:off x="2562423" y="3951426"/>
            <a:ext cx="971155" cy="0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fterglowVTI">
  <a:themeElements>
    <a:clrScheme name="AnalogousFromRegularSeed_2SEEDS">
      <a:dk1>
        <a:srgbClr val="000000"/>
      </a:dk1>
      <a:lt1>
        <a:srgbClr val="FFFFFF"/>
      </a:lt1>
      <a:dk2>
        <a:srgbClr val="1B2F2E"/>
      </a:dk2>
      <a:lt2>
        <a:srgbClr val="F3F1F0"/>
      </a:lt2>
      <a:accent1>
        <a:srgbClr val="3B9EB1"/>
      </a:accent1>
      <a:accent2>
        <a:srgbClr val="46B196"/>
      </a:accent2>
      <a:accent3>
        <a:srgbClr val="4D7EC3"/>
      </a:accent3>
      <a:accent4>
        <a:srgbClr val="B13B3E"/>
      </a:accent4>
      <a:accent5>
        <a:srgbClr val="C37B4D"/>
      </a:accent5>
      <a:accent6>
        <a:srgbClr val="B19A3B"/>
      </a:accent6>
      <a:hlink>
        <a:srgbClr val="C05944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238</Words>
  <Application>Microsoft Office PowerPoint</Application>
  <PresentationFormat>Widescreen</PresentationFormat>
  <Paragraphs>32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Oswald</vt:lpstr>
      <vt:lpstr>Quattrocento Sans</vt:lpstr>
      <vt:lpstr>Oswald Light</vt:lpstr>
      <vt:lpstr>Arial</vt:lpstr>
      <vt:lpstr>AfterglowVTI</vt:lpstr>
      <vt:lpstr>STUDENT SUCCESS SERIES: FIRST GENERATION COLLEGE STUDENTS</vt:lpstr>
      <vt:lpstr>I WANT TO PLAY A GAME…</vt:lpstr>
      <vt:lpstr>HOW DID YOU KNOW…</vt:lpstr>
      <vt:lpstr>WHAT IS FIRST GEN?</vt:lpstr>
      <vt:lpstr>BRINGING 1ST GEN STUDENTS TO THE TABLE</vt:lpstr>
      <vt:lpstr>VOICES OF THE STUDENTS</vt:lpstr>
      <vt:lpstr>WHAT CAN YOU DO?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Olener Bennett</dc:creator>
  <cp:lastModifiedBy>VanNahmen, Marsha B</cp:lastModifiedBy>
  <cp:revision>2</cp:revision>
  <dcterms:created xsi:type="dcterms:W3CDTF">2024-08-18T15:29:36Z</dcterms:created>
  <dcterms:modified xsi:type="dcterms:W3CDTF">2025-04-24T13:47:05Z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0x010100A1AE1259C1ABD84DAEA9B1252612F453</vt:lpwstr>
  </property>
</Properties>
</file>