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7"/>
  </p:notesMasterIdLst>
  <p:handoutMasterIdLst>
    <p:handoutMasterId r:id="rId18"/>
  </p:handoutMasterIdLst>
  <p:sldIdLst>
    <p:sldId id="314" r:id="rId5"/>
    <p:sldId id="329" r:id="rId6"/>
    <p:sldId id="315" r:id="rId7"/>
    <p:sldId id="316" r:id="rId8"/>
    <p:sldId id="327" r:id="rId9"/>
    <p:sldId id="326" r:id="rId10"/>
    <p:sldId id="330" r:id="rId11"/>
    <p:sldId id="331" r:id="rId12"/>
    <p:sldId id="332" r:id="rId13"/>
    <p:sldId id="333" r:id="rId14"/>
    <p:sldId id="334" r:id="rId15"/>
    <p:sldId id="322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5">
          <p15:clr>
            <a:srgbClr val="A4A3A4"/>
          </p15:clr>
        </p15:guide>
        <p15:guide id="2" pos="3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9E9A95"/>
    <a:srgbClr val="382E25"/>
    <a:srgbClr val="C17945"/>
    <a:srgbClr val="31526A"/>
    <a:srgbClr val="690304"/>
    <a:srgbClr val="252626"/>
    <a:srgbClr val="A6A6A6"/>
    <a:srgbClr val="C6BFBB"/>
    <a:srgbClr val="ED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60" autoAdjust="0"/>
    <p:restoredTop sz="94694" autoAdjust="0"/>
  </p:normalViewPr>
  <p:slideViewPr>
    <p:cSldViewPr snapToGrid="0" snapToObjects="1">
      <p:cViewPr varScale="1">
        <p:scale>
          <a:sx n="146" d="100"/>
          <a:sy n="146" d="100"/>
        </p:scale>
        <p:origin x="192" y="108"/>
      </p:cViewPr>
      <p:guideLst>
        <p:guide orient="horz" pos="3185"/>
        <p:guide pos="3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132" d="100"/>
          <a:sy n="132" d="100"/>
        </p:scale>
        <p:origin x="-592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859BD-4604-2843-976C-9F2DEE3C79DB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64456-6A4C-DF40-836A-7ED7CB722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8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08F45-8DB7-E449-85E4-EC04F96DF3A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6D261-4ACC-5E49-97C5-9D8FD2D9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4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633304" y="-648376"/>
            <a:ext cx="733465" cy="2367520"/>
            <a:chOff x="685136" y="-246616"/>
            <a:chExt cx="733465" cy="2367520"/>
          </a:xfrm>
        </p:grpSpPr>
        <p:sp>
          <p:nvSpPr>
            <p:cNvPr id="6" name="Rectangle 5"/>
            <p:cNvSpPr/>
            <p:nvPr userDrawn="1"/>
          </p:nvSpPr>
          <p:spPr>
            <a:xfrm>
              <a:off x="685136" y="-246616"/>
              <a:ext cx="733465" cy="236752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308" y="1380149"/>
              <a:ext cx="489120" cy="62080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02903" y="2766523"/>
            <a:ext cx="7734221" cy="1114494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000" b="1" i="0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Unnecessarily extra long title of presentation</a:t>
            </a:r>
          </a:p>
        </p:txBody>
      </p:sp>
      <p:sp>
        <p:nvSpPr>
          <p:cNvPr id="11" name="Text Placeholder 1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30694" y="4709821"/>
            <a:ext cx="7734222" cy="277654"/>
          </a:xfrm>
        </p:spPr>
        <p:txBody>
          <a:bodyPr anchor="ctr">
            <a:noAutofit/>
          </a:bodyPr>
          <a:lstStyle>
            <a:lvl1pPr marL="0" indent="0">
              <a:buNone/>
              <a:defRPr sz="1100" b="1" spc="8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INDIANA UNIVERSITY COLUMBUS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30694" y="2443859"/>
            <a:ext cx="7734222" cy="252412"/>
          </a:xfrm>
        </p:spPr>
        <p:txBody>
          <a:bodyPr anchor="ctr">
            <a:noAutofit/>
          </a:bodyPr>
          <a:lstStyle>
            <a:lvl1pPr marL="0" indent="0">
              <a:buNone/>
              <a:defRPr sz="1800" b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SUBHEAD OR NAME OF SCHOOL, DEPARTMENT, OR UNIT</a:t>
            </a:r>
          </a:p>
        </p:txBody>
      </p:sp>
    </p:spTree>
    <p:extLst>
      <p:ext uri="{BB962C8B-B14F-4D97-AF65-F5344CB8AC3E}">
        <p14:creationId xmlns:p14="http://schemas.microsoft.com/office/powerpoint/2010/main" val="125665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660B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506694" y="2274522"/>
            <a:ext cx="6802482" cy="656910"/>
          </a:xfrm>
        </p:spPr>
        <p:txBody>
          <a:bodyPr anchor="ctr">
            <a:noAutofit/>
          </a:bodyPr>
          <a:lstStyle>
            <a:lvl1pPr>
              <a:defRPr sz="4000" b="1" i="0" spc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526131" y="2031339"/>
            <a:ext cx="3700462" cy="252412"/>
          </a:xfrm>
        </p:spPr>
        <p:txBody>
          <a:bodyPr anchor="ctr">
            <a:noAutofit/>
          </a:bodyPr>
          <a:lstStyle>
            <a:lvl1pPr marL="0" indent="0">
              <a:buNone/>
              <a:defRPr sz="1400" b="1" i="0" spc="5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NUMBER OR SUBTITLE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14942" y="2032000"/>
            <a:ext cx="148614" cy="836706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5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9827" y="759070"/>
            <a:ext cx="8004391" cy="699065"/>
          </a:xfrm>
        </p:spPr>
        <p:txBody>
          <a:bodyPr>
            <a:normAutofit/>
          </a:bodyPr>
          <a:lstStyle>
            <a:lvl1pPr>
              <a:defRPr sz="3000" b="1" i="0" cap="none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957832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833956" y="284947"/>
            <a:ext cx="3700462" cy="252412"/>
          </a:xfrm>
        </p:spPr>
        <p:txBody>
          <a:bodyPr>
            <a:noAutofit/>
          </a:bodyPr>
          <a:lstStyle>
            <a:lvl1pPr marL="0" indent="0" algn="r">
              <a:buNone/>
              <a:defRPr sz="1100" b="0" i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TITLE OR SUBTITLE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556000" y="3541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18824" y="1629404"/>
            <a:ext cx="8015594" cy="2810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1800">
                <a:solidFill>
                  <a:srgbClr val="404041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14" name="Rectangle 13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>
                  <a:solidFill>
                    <a:srgbClr val="FFFFFF"/>
                  </a:solidFill>
                </a:rPr>
                <a:t>INDIANA UNIVERSITY COLUMBUS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206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5303" y="464386"/>
            <a:ext cx="4560579" cy="779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1" i="0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25303" y="1629405"/>
            <a:ext cx="4560579" cy="279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73058" y="0"/>
            <a:ext cx="3570941" cy="5143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486799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35303" y="4661517"/>
            <a:ext cx="387197" cy="528963"/>
            <a:chOff x="635303" y="4661517"/>
            <a:chExt cx="387197" cy="528963"/>
          </a:xfrm>
        </p:grpSpPr>
        <p:sp>
          <p:nvSpPr>
            <p:cNvPr id="11" name="Rectangle 10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blac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3348" y="759070"/>
            <a:ext cx="8004409" cy="699065"/>
          </a:xfrm>
        </p:spPr>
        <p:txBody>
          <a:bodyPr>
            <a:normAutofit/>
          </a:bodyPr>
          <a:lstStyle>
            <a:lvl1pPr>
              <a:defRPr sz="3000" b="1" i="0" cap="none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348" y="1630404"/>
            <a:ext cx="8011069" cy="2818769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+mj-lt"/>
              <a:buAutoNum type="arabicPeriod"/>
              <a:defRPr sz="1800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833956" y="284947"/>
            <a:ext cx="3700462" cy="252412"/>
          </a:xfrm>
        </p:spPr>
        <p:txBody>
          <a:bodyPr>
            <a:noAutofit/>
          </a:bodyPr>
          <a:lstStyle>
            <a:lvl1pPr marL="0" indent="0" algn="r">
              <a:buNone/>
              <a:defRPr sz="1100" b="0" i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TITLE OR SUBTITLE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0" y="957832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>
                  <a:solidFill>
                    <a:srgbClr val="FFFFFF"/>
                  </a:solidFill>
                </a:rPr>
                <a:t>INDIANA UNIVERSITY COLUMBUS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30124" y="464386"/>
            <a:ext cx="4560579" cy="779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1" i="0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30124" y="1629404"/>
            <a:ext cx="4560579" cy="2801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64909" y="0"/>
            <a:ext cx="3570941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5847" y="486799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35303" y="4661517"/>
            <a:ext cx="387197" cy="528963"/>
            <a:chOff x="635303" y="4661517"/>
            <a:chExt cx="38719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33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9" name="Rectangle 8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>
                  <a:solidFill>
                    <a:srgbClr val="FFFFFF"/>
                  </a:solidFill>
                </a:rPr>
                <a:t>INDIANA UNIVERSITY COLUMBUS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565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>
                  <a:solidFill>
                    <a:srgbClr val="FFFFFF"/>
                  </a:solidFill>
                </a:rPr>
                <a:t>INDIANA UNIVERSITY COLUMBUS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703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IUPUI lockup">
    <p:bg>
      <p:bgPr>
        <a:solidFill>
          <a:srgbClr val="690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 userDrawn="1">
            <p:ph idx="1"/>
          </p:nvPr>
        </p:nvSpPr>
        <p:spPr>
          <a:xfrm>
            <a:off x="536602" y="680397"/>
            <a:ext cx="7859185" cy="272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5847" y="680397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1042" y="4235585"/>
            <a:ext cx="536130" cy="922081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8D10E6-FF8A-CC4E-B6D5-BFBD2D0FE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9101" b="19101"/>
          <a:stretch/>
        </p:blipFill>
        <p:spPr>
          <a:xfrm>
            <a:off x="1039147" y="4231164"/>
            <a:ext cx="4622228" cy="457200"/>
          </a:xfrm>
          <a:prstGeom prst="rect">
            <a:avLst/>
          </a:prstGeom>
        </p:spPr>
      </p:pic>
      <p:pic>
        <p:nvPicPr>
          <p:cNvPr id="13" name="Picture 12" descr="tab-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45" y="4326066"/>
            <a:ext cx="357525" cy="45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6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1892" y="634604"/>
            <a:ext cx="680248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1892" y="1589938"/>
            <a:ext cx="6802482" cy="321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9" r:id="rId1"/>
    <p:sldLayoutId id="2147493467" r:id="rId2"/>
    <p:sldLayoutId id="2147493472" r:id="rId3"/>
    <p:sldLayoutId id="2147493457" r:id="rId4"/>
    <p:sldLayoutId id="2147493456" r:id="rId5"/>
    <p:sldLayoutId id="2147493474" r:id="rId6"/>
    <p:sldLayoutId id="2147493475" r:id="rId7"/>
    <p:sldLayoutId id="2147493476" r:id="rId8"/>
    <p:sldLayoutId id="214749347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00" spc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1">
            <a:lumMod val="50000"/>
            <a:lumOff val="50000"/>
          </a:schemeClr>
        </a:buClr>
        <a:buSzPct val="100000"/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11GK5ZQy02A?feature=oembed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Peer interaction alternatives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INDIANA UNIVERSITY COLUMBUS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Center for Teaching and Learning</a:t>
            </a:r>
          </a:p>
        </p:txBody>
      </p:sp>
    </p:spTree>
    <p:extLst>
      <p:ext uri="{BB962C8B-B14F-4D97-AF65-F5344CB8AC3E}">
        <p14:creationId xmlns:p14="http://schemas.microsoft.com/office/powerpoint/2010/main" val="919017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78FF5-F6E5-10FD-182F-1AA68DDB9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2AAB5-1D4C-883C-7D3E-79C13FF3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303" y="464386"/>
            <a:ext cx="5202760" cy="779318"/>
          </a:xfrm>
        </p:spPr>
        <p:txBody>
          <a:bodyPr/>
          <a:lstStyle/>
          <a:p>
            <a:r>
              <a:rPr lang="en-US" dirty="0"/>
              <a:t>Social reading and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6DA43-671B-A2C1-A235-4D8553286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Active learning through annotation</a:t>
            </a:r>
          </a:p>
          <a:p>
            <a:r>
              <a:rPr lang="en-US" dirty="0"/>
              <a:t>Expand on texts inside of texts</a:t>
            </a:r>
          </a:p>
          <a:p>
            <a:r>
              <a:rPr lang="en-US" dirty="0"/>
              <a:t>Learners can add collaborative notes that could help other learners understand the content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1285D258-4674-C824-175F-46FF41EB4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916" y="1629405"/>
            <a:ext cx="3381781" cy="188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647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FF393-184D-E04E-63FD-7DF427090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Elevate Learning with Hypothesis: A Quick Guide to Social Annotation">
            <a:hlinkClick r:id="" action="ppaction://media"/>
            <a:extLst>
              <a:ext uri="{FF2B5EF4-FFF2-40B4-BE49-F238E27FC236}">
                <a16:creationId xmlns:a16="http://schemas.microsoft.com/office/drawing/2014/main" id="{D0DE7B30-C354-F4A9-4DCE-8A0611CD43E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26820" y="681723"/>
            <a:ext cx="6690360" cy="378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3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For more information you can contact me</a:t>
            </a:r>
          </a:p>
          <a:p>
            <a:r>
              <a:rPr lang="en-US" dirty="0"/>
              <a:t>Terence Govender</a:t>
            </a:r>
            <a:br>
              <a:rPr lang="en-US" dirty="0"/>
            </a:br>
            <a:r>
              <a:rPr lang="en-US" sz="1400" dirty="0"/>
              <a:t>Instructional Technology Consultant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Email: tgovende@iu.edu</a:t>
            </a:r>
            <a:br>
              <a:rPr lang="en-US" sz="1400" dirty="0"/>
            </a:br>
            <a:r>
              <a:rPr lang="en-US" sz="1400" dirty="0"/>
              <a:t>Office: CLC 1637 (inside the library)</a:t>
            </a:r>
            <a:br>
              <a:rPr lang="en-US" sz="1400" dirty="0"/>
            </a:br>
            <a:r>
              <a:rPr lang="en-US" sz="1400" dirty="0"/>
              <a:t>Hours: 9 AM – 5 PM Mon-Fri and by appointment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99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A142C6-B033-71A4-79A4-3C529E495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tools that look at peer interactions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7074F7-F4A3-7DD9-D0C9-70403FDD0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VoiceThread</a:t>
            </a:r>
          </a:p>
          <a:p>
            <a:r>
              <a:rPr lang="en-US" dirty="0" err="1"/>
              <a:t>PlayPosit</a:t>
            </a:r>
            <a:endParaRPr lang="en-US" dirty="0"/>
          </a:p>
          <a:p>
            <a:r>
              <a:rPr lang="en-US" dirty="0" err="1"/>
              <a:t>InScribe</a:t>
            </a:r>
            <a:endParaRPr lang="en-US" dirty="0"/>
          </a:p>
          <a:p>
            <a:r>
              <a:rPr lang="en-US" dirty="0"/>
              <a:t>Hypothes.is</a:t>
            </a:r>
          </a:p>
          <a:p>
            <a:endParaRPr lang="en-US" dirty="0"/>
          </a:p>
        </p:txBody>
      </p:sp>
      <p:pic>
        <p:nvPicPr>
          <p:cNvPr id="8" name="Picture Placeholder 7" descr="Person using laptop computer">
            <a:extLst>
              <a:ext uri="{FF2B5EF4-FFF2-40B4-BE49-F238E27FC236}">
                <a16:creationId xmlns:a16="http://schemas.microsoft.com/office/drawing/2014/main" id="{C938B66B-97FA-B60D-A032-DAA458BF031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753" r="9355"/>
          <a:stretch/>
        </p:blipFill>
        <p:spPr>
          <a:xfrm>
            <a:off x="5573058" y="0"/>
            <a:ext cx="3570941" cy="5143500"/>
          </a:xfrm>
        </p:spPr>
      </p:pic>
    </p:spTree>
    <p:extLst>
      <p:ext uri="{BB962C8B-B14F-4D97-AF65-F5344CB8AC3E}">
        <p14:creationId xmlns:p14="http://schemas.microsoft.com/office/powerpoint/2010/main" val="2023131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VoiceThread</a:t>
            </a:r>
          </a:p>
        </p:txBody>
      </p:sp>
    </p:spTree>
    <p:extLst>
      <p:ext uri="{BB962C8B-B14F-4D97-AF65-F5344CB8AC3E}">
        <p14:creationId xmlns:p14="http://schemas.microsoft.com/office/powerpoint/2010/main" val="2409528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03" y="464386"/>
            <a:ext cx="5202760" cy="779318"/>
          </a:xfrm>
        </p:spPr>
        <p:txBody>
          <a:bodyPr/>
          <a:lstStyle/>
          <a:p>
            <a:r>
              <a:rPr lang="en-US" dirty="0"/>
              <a:t>VoiceThread is leaving enterprise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Seamless integration with Kaltura</a:t>
            </a:r>
          </a:p>
          <a:p>
            <a:r>
              <a:rPr lang="en-US" dirty="0"/>
              <a:t>Supports UDL with diverse upload options</a:t>
            </a:r>
          </a:p>
          <a:p>
            <a:r>
              <a:rPr lang="en-US" dirty="0"/>
              <a:t>Links directly to Canvas Gradebook</a:t>
            </a:r>
          </a:p>
        </p:txBody>
      </p:sp>
      <p:pic>
        <p:nvPicPr>
          <p:cNvPr id="1026" name="Picture 2" descr="VoiceThread - Apps on Google Play">
            <a:extLst>
              <a:ext uri="{FF2B5EF4-FFF2-40B4-BE49-F238E27FC236}">
                <a16:creationId xmlns:a16="http://schemas.microsoft.com/office/drawing/2014/main" id="{000D1EA8-8AC0-E9C4-2333-05158127E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066" y="1317443"/>
            <a:ext cx="2508613" cy="250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483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EDC4B-6598-BB6D-C526-CD77995D1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33C9C-6D5E-6A1B-CBF7-63E2899AA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PlayPosit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608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0D3B6-48DB-2E98-CCA7-FD8DBEEDF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27B67-CEAD-F3EC-4BDA-3A411E55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PlayPosit’s</a:t>
            </a:r>
            <a:r>
              <a:rPr lang="en-US" dirty="0"/>
              <a:t> version is slightly different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35C34-CBB9-CE27-3247-274FF6473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 discussions</a:t>
            </a:r>
          </a:p>
          <a:p>
            <a:r>
              <a:rPr lang="en-US" dirty="0"/>
              <a:t>Student-submitted bulbs</a:t>
            </a:r>
          </a:p>
          <a:p>
            <a:r>
              <a:rPr lang="en-US" dirty="0"/>
              <a:t>Peer evaluations</a:t>
            </a:r>
          </a:p>
          <a:p>
            <a:r>
              <a:rPr lang="en-US" dirty="0"/>
              <a:t>Similar to VT with multiple formats annotations and </a:t>
            </a:r>
            <a:r>
              <a:rPr lang="en-US" dirty="0" err="1"/>
              <a:t>LaTex</a:t>
            </a:r>
            <a:r>
              <a:rPr lang="en-US" dirty="0"/>
              <a:t> support</a:t>
            </a:r>
          </a:p>
        </p:txBody>
      </p:sp>
      <p:pic>
        <p:nvPicPr>
          <p:cNvPr id="2050" name="Picture 2" descr="Playposit - Create Interactive Video Courses For Students">
            <a:extLst>
              <a:ext uri="{FF2B5EF4-FFF2-40B4-BE49-F238E27FC236}">
                <a16:creationId xmlns:a16="http://schemas.microsoft.com/office/drawing/2014/main" id="{720CA189-8F0B-B83B-5D12-800E15C5B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30" y="1305663"/>
            <a:ext cx="2532174" cy="253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821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99F48-2E99-9B10-3D6D-0DD0645BF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BE073-7D4D-635B-3106-8D2083779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InScribe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362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DFEDD-BB76-0652-2D05-69B475D9B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C2A38-7A6D-C75E-E0F9-39A7E0FB4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Reddit of Higher 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559F0-1484-EFAC-0EE9-F1B81C528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communities where learners can engage with one another</a:t>
            </a:r>
          </a:p>
          <a:p>
            <a:r>
              <a:rPr lang="en-US" dirty="0"/>
              <a:t>Gamification elements and grading are both possible</a:t>
            </a:r>
          </a:p>
          <a:p>
            <a:r>
              <a:rPr lang="en-US" dirty="0"/>
              <a:t>STEM support for </a:t>
            </a:r>
            <a:r>
              <a:rPr lang="en-US" dirty="0" err="1"/>
              <a:t>LaTex</a:t>
            </a:r>
            <a:r>
              <a:rPr lang="en-US" dirty="0"/>
              <a:t> and coding</a:t>
            </a:r>
          </a:p>
        </p:txBody>
      </p:sp>
      <p:pic>
        <p:nvPicPr>
          <p:cNvPr id="2050" name="Picture 2" descr="InScribe - YouTube">
            <a:extLst>
              <a:ext uri="{FF2B5EF4-FFF2-40B4-BE49-F238E27FC236}">
                <a16:creationId xmlns:a16="http://schemas.microsoft.com/office/drawing/2014/main" id="{084D52D0-28D1-584A-3994-E1E556567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33" y="1253218"/>
            <a:ext cx="2637064" cy="263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334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F8A6A-F99E-52D2-C853-7B0288A2D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43E93-F20E-8F33-0F8F-3ED6475D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Hypothes.is</a:t>
            </a:r>
          </a:p>
        </p:txBody>
      </p:sp>
    </p:spTree>
    <p:extLst>
      <p:ext uri="{BB962C8B-B14F-4D97-AF65-F5344CB8AC3E}">
        <p14:creationId xmlns:p14="http://schemas.microsoft.com/office/powerpoint/2010/main" val="652747147"/>
      </p:ext>
    </p:extLst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Indy-template" id="{BD5213C7-3158-2441-A88C-4DA42EB4FE1C}" vid="{FDBEFEF5-F649-1B4F-BB1A-2A25D815B1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4FEA5BFA1FC34B8BDA6CCFFCB0922B" ma:contentTypeVersion="15" ma:contentTypeDescription="Create a new document." ma:contentTypeScope="" ma:versionID="86863770dcc73940253db1c79a3e8d32">
  <xsd:schema xmlns:xsd="http://www.w3.org/2001/XMLSchema" xmlns:xs="http://www.w3.org/2001/XMLSchema" xmlns:p="http://schemas.microsoft.com/office/2006/metadata/properties" xmlns:ns2="ca7e0e1d-64cf-42ef-ad36-163bbddc03b6" xmlns:ns3="e8716bb2-2c76-4c2f-80a8-54f0743faad3" targetNamespace="http://schemas.microsoft.com/office/2006/metadata/properties" ma:root="true" ma:fieldsID="d01d15599537c3b8d65a952b8ce3f9e6" ns2:_="" ns3:_="">
    <xsd:import namespace="ca7e0e1d-64cf-42ef-ad36-163bbddc03b6"/>
    <xsd:import namespace="e8716bb2-2c76-4c2f-80a8-54f0743faad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e0e1d-64cf-42ef-ad36-163bbddc0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6c59fc8-56e4-48b9-9f24-d27d6ebc3ba4}" ma:internalName="TaxCatchAll" ma:showField="CatchAllData" ma:web="ca7e0e1d-64cf-42ef-ad36-163bbddc03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16bb2-2c76-4c2f-80a8-54f0743faa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eec0a79-46cb-4568-9b1b-2d720bd320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716bb2-2c76-4c2f-80a8-54f0743faad3">
      <Terms xmlns="http://schemas.microsoft.com/office/infopath/2007/PartnerControls"/>
    </lcf76f155ced4ddcb4097134ff3c332f>
    <TaxCatchAll xmlns="ca7e0e1d-64cf-42ef-ad36-163bbddc03b6" xsi:nil="true"/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477C89-0B9C-4AB5-9F01-6765769371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7e0e1d-64cf-42ef-ad36-163bbddc03b6"/>
    <ds:schemaRef ds:uri="e8716bb2-2c76-4c2f-80a8-54f0743faa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e8716bb2-2c76-4c2f-80a8-54f0743faad3"/>
    <ds:schemaRef ds:uri="ca7e0e1d-64cf-42ef-ad36-163bbddc03b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iu_columbus-template (2)</Template>
  <TotalTime>357</TotalTime>
  <Words>169</Words>
  <Application>Microsoft Office PowerPoint</Application>
  <PresentationFormat>On-screen Show (16:9)</PresentationFormat>
  <Paragraphs>31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Main</vt:lpstr>
      <vt:lpstr>Peer interaction alternatives</vt:lpstr>
      <vt:lpstr>A few tools that look at peer interactions</vt:lpstr>
      <vt:lpstr>VoiceThread</vt:lpstr>
      <vt:lpstr>VoiceThread is leaving enterprise</vt:lpstr>
      <vt:lpstr>PlayPosit</vt:lpstr>
      <vt:lpstr>PlayPosit’s version is slightly different</vt:lpstr>
      <vt:lpstr>InScribe</vt:lpstr>
      <vt:lpstr>The Reddit of Higher Ed</vt:lpstr>
      <vt:lpstr>Hypothes.is</vt:lpstr>
      <vt:lpstr>Social reading and writing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Govender, Terence Shane</dc:creator>
  <cp:lastModifiedBy>Govender, Terence Shane</cp:lastModifiedBy>
  <cp:revision>18</cp:revision>
  <cp:lastPrinted>2014-06-24T16:10:50Z</cp:lastPrinted>
  <dcterms:created xsi:type="dcterms:W3CDTF">2024-11-07T16:09:10Z</dcterms:created>
  <dcterms:modified xsi:type="dcterms:W3CDTF">2024-11-21T17:37:51Z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0x010100AA4FEA5BFA1FC34B8BDA6CCFFCB0922B</vt:lpwstr>
  </property>
</Properties>
</file>