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27"/>
  </p:notesMasterIdLst>
  <p:handoutMasterIdLst>
    <p:handoutMasterId r:id="rId28"/>
  </p:handoutMasterIdLst>
  <p:sldIdLst>
    <p:sldId id="290" r:id="rId5"/>
    <p:sldId id="291" r:id="rId6"/>
    <p:sldId id="302" r:id="rId7"/>
    <p:sldId id="292" r:id="rId8"/>
    <p:sldId id="303" r:id="rId9"/>
    <p:sldId id="293" r:id="rId10"/>
    <p:sldId id="304" r:id="rId11"/>
    <p:sldId id="294" r:id="rId12"/>
    <p:sldId id="309" r:id="rId13"/>
    <p:sldId id="305" r:id="rId14"/>
    <p:sldId id="307" r:id="rId15"/>
    <p:sldId id="306" r:id="rId16"/>
    <p:sldId id="308" r:id="rId17"/>
    <p:sldId id="295" r:id="rId18"/>
    <p:sldId id="310" r:id="rId19"/>
    <p:sldId id="311" r:id="rId20"/>
    <p:sldId id="296" r:id="rId21"/>
    <p:sldId id="312" r:id="rId22"/>
    <p:sldId id="297" r:id="rId23"/>
    <p:sldId id="298" r:id="rId24"/>
    <p:sldId id="300"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2553C3-877C-45D5-B20A-CBA015C431BB}" v="21" dt="2025-03-03T15:18:36.587"/>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94" autoAdjust="0"/>
  </p:normalViewPr>
  <p:slideViewPr>
    <p:cSldViewPr snapToGrid="0">
      <p:cViewPr varScale="1">
        <p:scale>
          <a:sx n="96" d="100"/>
          <a:sy n="96" d="100"/>
        </p:scale>
        <p:origin x="1152" y="3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E32FE7-B90A-4997-A9E0-41F455962618}"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5D156BB2-3A52-4F63-8AE9-540FCE51F51C}">
      <dgm:prSet/>
      <dgm:spPr/>
      <dgm:t>
        <a:bodyPr/>
        <a:lstStyle/>
        <a:p>
          <a:r>
            <a:rPr lang="en-US"/>
            <a:t>37 Years of College Teaching Experience</a:t>
          </a:r>
        </a:p>
      </dgm:t>
    </dgm:pt>
    <dgm:pt modelId="{CBB25689-7163-44FB-AA41-9B9110A90291}" type="parTrans" cxnId="{C7E5EDE6-7AF5-48CB-93CA-132FCB3E5556}">
      <dgm:prSet/>
      <dgm:spPr/>
      <dgm:t>
        <a:bodyPr/>
        <a:lstStyle/>
        <a:p>
          <a:endParaRPr lang="en-US"/>
        </a:p>
      </dgm:t>
    </dgm:pt>
    <dgm:pt modelId="{029A6C4D-4A95-40B2-9C57-B776B7016164}" type="sibTrans" cxnId="{C7E5EDE6-7AF5-48CB-93CA-132FCB3E5556}">
      <dgm:prSet/>
      <dgm:spPr/>
      <dgm:t>
        <a:bodyPr/>
        <a:lstStyle/>
        <a:p>
          <a:endParaRPr lang="en-US"/>
        </a:p>
      </dgm:t>
    </dgm:pt>
    <dgm:pt modelId="{E20D9D58-8FF4-46E8-BEF7-27D4D9CF3E7B}">
      <dgm:prSet/>
      <dgm:spPr/>
      <dgm:t>
        <a:bodyPr/>
        <a:lstStyle/>
        <a:p>
          <a:r>
            <a:rPr lang="en-US"/>
            <a:t>Adjunct Teaching – National Louis University, Ivy Tech Community College, Texas Tech University</a:t>
          </a:r>
        </a:p>
      </dgm:t>
    </dgm:pt>
    <dgm:pt modelId="{144CA5E9-3553-4107-918C-582B42F89B2E}" type="parTrans" cxnId="{AB74E589-CF42-4BE7-B0E9-C5067C7BA6BC}">
      <dgm:prSet/>
      <dgm:spPr/>
      <dgm:t>
        <a:bodyPr/>
        <a:lstStyle/>
        <a:p>
          <a:endParaRPr lang="en-US"/>
        </a:p>
      </dgm:t>
    </dgm:pt>
    <dgm:pt modelId="{0BD5E444-5AA2-4059-8FD7-9DAFD31EE836}" type="sibTrans" cxnId="{AB74E589-CF42-4BE7-B0E9-C5067C7BA6BC}">
      <dgm:prSet/>
      <dgm:spPr/>
      <dgm:t>
        <a:bodyPr/>
        <a:lstStyle/>
        <a:p>
          <a:endParaRPr lang="en-US"/>
        </a:p>
      </dgm:t>
    </dgm:pt>
    <dgm:pt modelId="{3FACA19A-A28E-44A0-B6F3-9D3E6A5512A5}">
      <dgm:prSet/>
      <dgm:spPr/>
      <dgm:t>
        <a:bodyPr/>
        <a:lstStyle/>
        <a:p>
          <a:r>
            <a:rPr lang="en-US"/>
            <a:t>IU Columbus</a:t>
          </a:r>
        </a:p>
      </dgm:t>
    </dgm:pt>
    <dgm:pt modelId="{38DDCEFB-4C8F-4CA2-9170-178B8C438C8F}" type="parTrans" cxnId="{E57FE5D5-A9C3-4912-9652-E4AFFBA2C218}">
      <dgm:prSet/>
      <dgm:spPr/>
      <dgm:t>
        <a:bodyPr/>
        <a:lstStyle/>
        <a:p>
          <a:endParaRPr lang="en-US"/>
        </a:p>
      </dgm:t>
    </dgm:pt>
    <dgm:pt modelId="{BEBB59B1-C69E-49F6-80D1-D843DF3BDA2B}" type="sibTrans" cxnId="{E57FE5D5-A9C3-4912-9652-E4AFFBA2C218}">
      <dgm:prSet/>
      <dgm:spPr/>
      <dgm:t>
        <a:bodyPr/>
        <a:lstStyle/>
        <a:p>
          <a:endParaRPr lang="en-US"/>
        </a:p>
      </dgm:t>
    </dgm:pt>
    <dgm:pt modelId="{19E64737-0359-4CCE-8C7D-760892EE5C03}">
      <dgm:prSet/>
      <dgm:spPr/>
      <dgm:t>
        <a:bodyPr/>
        <a:lstStyle/>
        <a:p>
          <a:r>
            <a:rPr lang="en-US"/>
            <a:t>25 Years of Corporate Organizational Development and Training</a:t>
          </a:r>
        </a:p>
      </dgm:t>
    </dgm:pt>
    <dgm:pt modelId="{D09F21AA-EBB1-4F0A-8AE1-4CEC9FCBCBE6}" type="parTrans" cxnId="{445C4A08-D2CF-41D1-B557-6ED6521B4EA4}">
      <dgm:prSet/>
      <dgm:spPr/>
      <dgm:t>
        <a:bodyPr/>
        <a:lstStyle/>
        <a:p>
          <a:endParaRPr lang="en-US"/>
        </a:p>
      </dgm:t>
    </dgm:pt>
    <dgm:pt modelId="{39E66537-66BA-4B48-A6E8-AA347A0F42A4}" type="sibTrans" cxnId="{445C4A08-D2CF-41D1-B557-6ED6521B4EA4}">
      <dgm:prSet/>
      <dgm:spPr/>
      <dgm:t>
        <a:bodyPr/>
        <a:lstStyle/>
        <a:p>
          <a:endParaRPr lang="en-US"/>
        </a:p>
      </dgm:t>
    </dgm:pt>
    <dgm:pt modelId="{4DB46C7E-EB7E-4A44-9E7E-17A101BDD026}" type="pres">
      <dgm:prSet presAssocID="{71E32FE7-B90A-4997-A9E0-41F455962618}" presName="Name0" presStyleCnt="0">
        <dgm:presLayoutVars>
          <dgm:dir/>
          <dgm:animLvl val="lvl"/>
          <dgm:resizeHandles val="exact"/>
        </dgm:presLayoutVars>
      </dgm:prSet>
      <dgm:spPr/>
    </dgm:pt>
    <dgm:pt modelId="{3D3FCA89-7DAE-4A0F-ABEF-C174ABF013A6}" type="pres">
      <dgm:prSet presAssocID="{19E64737-0359-4CCE-8C7D-760892EE5C03}" presName="boxAndChildren" presStyleCnt="0"/>
      <dgm:spPr/>
    </dgm:pt>
    <dgm:pt modelId="{F5225D1A-AD0C-42A9-988D-7545FF198BC1}" type="pres">
      <dgm:prSet presAssocID="{19E64737-0359-4CCE-8C7D-760892EE5C03}" presName="parentTextBox" presStyleLbl="node1" presStyleIdx="0" presStyleCnt="2"/>
      <dgm:spPr/>
    </dgm:pt>
    <dgm:pt modelId="{FBA92F48-D3D8-4A6A-B2D6-96B8E24826A9}" type="pres">
      <dgm:prSet presAssocID="{029A6C4D-4A95-40B2-9C57-B776B7016164}" presName="sp" presStyleCnt="0"/>
      <dgm:spPr/>
    </dgm:pt>
    <dgm:pt modelId="{F400FDFD-7601-42ED-AA4D-F66DF8E83F0F}" type="pres">
      <dgm:prSet presAssocID="{5D156BB2-3A52-4F63-8AE9-540FCE51F51C}" presName="arrowAndChildren" presStyleCnt="0"/>
      <dgm:spPr/>
    </dgm:pt>
    <dgm:pt modelId="{F5F1AF8C-ACDC-4914-8199-5CBB2581B34F}" type="pres">
      <dgm:prSet presAssocID="{5D156BB2-3A52-4F63-8AE9-540FCE51F51C}" presName="parentTextArrow" presStyleLbl="node1" presStyleIdx="0" presStyleCnt="2"/>
      <dgm:spPr/>
    </dgm:pt>
    <dgm:pt modelId="{F667E8C5-D877-444B-B56B-779F9D6E6995}" type="pres">
      <dgm:prSet presAssocID="{5D156BB2-3A52-4F63-8AE9-540FCE51F51C}" presName="arrow" presStyleLbl="node1" presStyleIdx="1" presStyleCnt="2"/>
      <dgm:spPr/>
    </dgm:pt>
    <dgm:pt modelId="{6E1AE0FD-1500-4844-A787-7E55F7108AD9}" type="pres">
      <dgm:prSet presAssocID="{5D156BB2-3A52-4F63-8AE9-540FCE51F51C}" presName="descendantArrow" presStyleCnt="0"/>
      <dgm:spPr/>
    </dgm:pt>
    <dgm:pt modelId="{57D5AF6C-808B-4BA8-9898-1CA5CB9895C6}" type="pres">
      <dgm:prSet presAssocID="{E20D9D58-8FF4-46E8-BEF7-27D4D9CF3E7B}" presName="childTextArrow" presStyleLbl="fgAccFollowNode1" presStyleIdx="0" presStyleCnt="2">
        <dgm:presLayoutVars>
          <dgm:bulletEnabled val="1"/>
        </dgm:presLayoutVars>
      </dgm:prSet>
      <dgm:spPr/>
    </dgm:pt>
    <dgm:pt modelId="{3EB6689B-A83A-45E0-B489-36452B3519A2}" type="pres">
      <dgm:prSet presAssocID="{3FACA19A-A28E-44A0-B6F3-9D3E6A5512A5}" presName="childTextArrow" presStyleLbl="fgAccFollowNode1" presStyleIdx="1" presStyleCnt="2">
        <dgm:presLayoutVars>
          <dgm:bulletEnabled val="1"/>
        </dgm:presLayoutVars>
      </dgm:prSet>
      <dgm:spPr/>
    </dgm:pt>
  </dgm:ptLst>
  <dgm:cxnLst>
    <dgm:cxn modelId="{445C4A08-D2CF-41D1-B557-6ED6521B4EA4}" srcId="{71E32FE7-B90A-4997-A9E0-41F455962618}" destId="{19E64737-0359-4CCE-8C7D-760892EE5C03}" srcOrd="1" destOrd="0" parTransId="{D09F21AA-EBB1-4F0A-8AE1-4CEC9FCBCBE6}" sibTransId="{39E66537-66BA-4B48-A6E8-AA347A0F42A4}"/>
    <dgm:cxn modelId="{8438FA18-0A34-4D11-BDBB-5FC8EC19A8FB}" type="presOf" srcId="{19E64737-0359-4CCE-8C7D-760892EE5C03}" destId="{F5225D1A-AD0C-42A9-988D-7545FF198BC1}" srcOrd="0" destOrd="0" presId="urn:microsoft.com/office/officeart/2005/8/layout/process4"/>
    <dgm:cxn modelId="{E7F9EC31-81E0-4445-9955-685D3748B4C4}" type="presOf" srcId="{5D156BB2-3A52-4F63-8AE9-540FCE51F51C}" destId="{F5F1AF8C-ACDC-4914-8199-5CBB2581B34F}" srcOrd="0" destOrd="0" presId="urn:microsoft.com/office/officeart/2005/8/layout/process4"/>
    <dgm:cxn modelId="{3B8BC744-C0AC-4D7D-B586-EDDB4978CE24}" type="presOf" srcId="{3FACA19A-A28E-44A0-B6F3-9D3E6A5512A5}" destId="{3EB6689B-A83A-45E0-B489-36452B3519A2}" srcOrd="0" destOrd="0" presId="urn:microsoft.com/office/officeart/2005/8/layout/process4"/>
    <dgm:cxn modelId="{811EEB7C-1283-4A7C-9A25-15B6C809A9A1}" type="presOf" srcId="{E20D9D58-8FF4-46E8-BEF7-27D4D9CF3E7B}" destId="{57D5AF6C-808B-4BA8-9898-1CA5CB9895C6}" srcOrd="0" destOrd="0" presId="urn:microsoft.com/office/officeart/2005/8/layout/process4"/>
    <dgm:cxn modelId="{AB74E589-CF42-4BE7-B0E9-C5067C7BA6BC}" srcId="{5D156BB2-3A52-4F63-8AE9-540FCE51F51C}" destId="{E20D9D58-8FF4-46E8-BEF7-27D4D9CF3E7B}" srcOrd="0" destOrd="0" parTransId="{144CA5E9-3553-4107-918C-582B42F89B2E}" sibTransId="{0BD5E444-5AA2-4059-8FD7-9DAFD31EE836}"/>
    <dgm:cxn modelId="{718011AA-FE95-45C3-B156-77788D399C1D}" type="presOf" srcId="{5D156BB2-3A52-4F63-8AE9-540FCE51F51C}" destId="{F667E8C5-D877-444B-B56B-779F9D6E6995}" srcOrd="1" destOrd="0" presId="urn:microsoft.com/office/officeart/2005/8/layout/process4"/>
    <dgm:cxn modelId="{E57FE5D5-A9C3-4912-9652-E4AFFBA2C218}" srcId="{5D156BB2-3A52-4F63-8AE9-540FCE51F51C}" destId="{3FACA19A-A28E-44A0-B6F3-9D3E6A5512A5}" srcOrd="1" destOrd="0" parTransId="{38DDCEFB-4C8F-4CA2-9170-178B8C438C8F}" sibTransId="{BEBB59B1-C69E-49F6-80D1-D843DF3BDA2B}"/>
    <dgm:cxn modelId="{C7E5EDE6-7AF5-48CB-93CA-132FCB3E5556}" srcId="{71E32FE7-B90A-4997-A9E0-41F455962618}" destId="{5D156BB2-3A52-4F63-8AE9-540FCE51F51C}" srcOrd="0" destOrd="0" parTransId="{CBB25689-7163-44FB-AA41-9B9110A90291}" sibTransId="{029A6C4D-4A95-40B2-9C57-B776B7016164}"/>
    <dgm:cxn modelId="{0E7504F0-D0EF-4F59-B580-DFFBC09663AF}" type="presOf" srcId="{71E32FE7-B90A-4997-A9E0-41F455962618}" destId="{4DB46C7E-EB7E-4A44-9E7E-17A101BDD026}" srcOrd="0" destOrd="0" presId="urn:microsoft.com/office/officeart/2005/8/layout/process4"/>
    <dgm:cxn modelId="{DDBDEAD9-12E2-4B31-B360-73FD03EA4319}" type="presParOf" srcId="{4DB46C7E-EB7E-4A44-9E7E-17A101BDD026}" destId="{3D3FCA89-7DAE-4A0F-ABEF-C174ABF013A6}" srcOrd="0" destOrd="0" presId="urn:microsoft.com/office/officeart/2005/8/layout/process4"/>
    <dgm:cxn modelId="{DB426ECC-89E0-41B7-9EBE-5E966DF9282A}" type="presParOf" srcId="{3D3FCA89-7DAE-4A0F-ABEF-C174ABF013A6}" destId="{F5225D1A-AD0C-42A9-988D-7545FF198BC1}" srcOrd="0" destOrd="0" presId="urn:microsoft.com/office/officeart/2005/8/layout/process4"/>
    <dgm:cxn modelId="{1D15FE58-2F46-42AD-98DF-D0D97BE04750}" type="presParOf" srcId="{4DB46C7E-EB7E-4A44-9E7E-17A101BDD026}" destId="{FBA92F48-D3D8-4A6A-B2D6-96B8E24826A9}" srcOrd="1" destOrd="0" presId="urn:microsoft.com/office/officeart/2005/8/layout/process4"/>
    <dgm:cxn modelId="{8E7F1310-AFFC-4790-BA14-914F47238187}" type="presParOf" srcId="{4DB46C7E-EB7E-4A44-9E7E-17A101BDD026}" destId="{F400FDFD-7601-42ED-AA4D-F66DF8E83F0F}" srcOrd="2" destOrd="0" presId="urn:microsoft.com/office/officeart/2005/8/layout/process4"/>
    <dgm:cxn modelId="{F7F75835-3144-4A59-A947-B291B4D923CE}" type="presParOf" srcId="{F400FDFD-7601-42ED-AA4D-F66DF8E83F0F}" destId="{F5F1AF8C-ACDC-4914-8199-5CBB2581B34F}" srcOrd="0" destOrd="0" presId="urn:microsoft.com/office/officeart/2005/8/layout/process4"/>
    <dgm:cxn modelId="{AA95262E-17E8-4186-91E6-8FDC0F805FA2}" type="presParOf" srcId="{F400FDFD-7601-42ED-AA4D-F66DF8E83F0F}" destId="{F667E8C5-D877-444B-B56B-779F9D6E6995}" srcOrd="1" destOrd="0" presId="urn:microsoft.com/office/officeart/2005/8/layout/process4"/>
    <dgm:cxn modelId="{CDC67E54-589B-4E1F-8475-7B5C44AD1810}" type="presParOf" srcId="{F400FDFD-7601-42ED-AA4D-F66DF8E83F0F}" destId="{6E1AE0FD-1500-4844-A787-7E55F7108AD9}" srcOrd="2" destOrd="0" presId="urn:microsoft.com/office/officeart/2005/8/layout/process4"/>
    <dgm:cxn modelId="{13624DFB-EDF9-4217-A2B4-66DA4AEF6BEB}" type="presParOf" srcId="{6E1AE0FD-1500-4844-A787-7E55F7108AD9}" destId="{57D5AF6C-808B-4BA8-9898-1CA5CB9895C6}" srcOrd="0" destOrd="0" presId="urn:microsoft.com/office/officeart/2005/8/layout/process4"/>
    <dgm:cxn modelId="{5593974E-02C9-45AB-B4CB-424E9E93953A}" type="presParOf" srcId="{6E1AE0FD-1500-4844-A787-7E55F7108AD9}" destId="{3EB6689B-A83A-45E0-B489-36452B3519A2}"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25D1A-AD0C-42A9-988D-7545FF198BC1}">
      <dsp:nvSpPr>
        <dsp:cNvPr id="0" name=""/>
        <dsp:cNvSpPr/>
      </dsp:nvSpPr>
      <dsp:spPr>
        <a:xfrm>
          <a:off x="0" y="3106440"/>
          <a:ext cx="6289466" cy="20381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a:t>25 Years of Corporate Organizational Development and Training</a:t>
          </a:r>
        </a:p>
      </dsp:txBody>
      <dsp:txXfrm>
        <a:off x="0" y="3106440"/>
        <a:ext cx="6289466" cy="2038161"/>
      </dsp:txXfrm>
    </dsp:sp>
    <dsp:sp modelId="{F667E8C5-D877-444B-B56B-779F9D6E6995}">
      <dsp:nvSpPr>
        <dsp:cNvPr id="0" name=""/>
        <dsp:cNvSpPr/>
      </dsp:nvSpPr>
      <dsp:spPr>
        <a:xfrm rot="10800000">
          <a:off x="0" y="2320"/>
          <a:ext cx="6289466" cy="3134691"/>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a:t>37 Years of College Teaching Experience</a:t>
          </a:r>
        </a:p>
      </dsp:txBody>
      <dsp:txXfrm rot="-10800000">
        <a:off x="0" y="2320"/>
        <a:ext cx="6289466" cy="1100276"/>
      </dsp:txXfrm>
    </dsp:sp>
    <dsp:sp modelId="{57D5AF6C-808B-4BA8-9898-1CA5CB9895C6}">
      <dsp:nvSpPr>
        <dsp:cNvPr id="0" name=""/>
        <dsp:cNvSpPr/>
      </dsp:nvSpPr>
      <dsp:spPr>
        <a:xfrm>
          <a:off x="0" y="1102597"/>
          <a:ext cx="3144732" cy="9372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t>Adjunct Teaching – National Louis University, Ivy Tech Community College, Texas Tech University</a:t>
          </a:r>
        </a:p>
      </dsp:txBody>
      <dsp:txXfrm>
        <a:off x="0" y="1102597"/>
        <a:ext cx="3144732" cy="937272"/>
      </dsp:txXfrm>
    </dsp:sp>
    <dsp:sp modelId="{3EB6689B-A83A-45E0-B489-36452B3519A2}">
      <dsp:nvSpPr>
        <dsp:cNvPr id="0" name=""/>
        <dsp:cNvSpPr/>
      </dsp:nvSpPr>
      <dsp:spPr>
        <a:xfrm>
          <a:off x="3144733" y="1102597"/>
          <a:ext cx="3144732" cy="9372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t>IU Columbus</a:t>
          </a:r>
        </a:p>
      </dsp:txBody>
      <dsp:txXfrm>
        <a:off x="3144733" y="1102597"/>
        <a:ext cx="3144732" cy="9372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3/24/2025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16356-3B28-4AAF-8099-7941810E2475}"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DA344-5FA2-43F7-9D95-CA56C82B080A}" type="slidenum">
              <a:rPr lang="en-US" smtClean="0"/>
              <a:t>‹#›</a:t>
            </a:fld>
            <a:endParaRPr lang="en-US"/>
          </a:p>
        </p:txBody>
      </p:sp>
    </p:spTree>
    <p:extLst>
      <p:ext uri="{BB962C8B-B14F-4D97-AF65-F5344CB8AC3E}">
        <p14:creationId xmlns:p14="http://schemas.microsoft.com/office/powerpoint/2010/main" val="125576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D6D8061D-18C3-4F4F-85EF-561633F58754}" type="datetimeFigureOut">
              <a:rPr lang="en-US" smtClean="0"/>
              <a:t>3/24/2025</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411565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D6D8061D-18C3-4F4F-85EF-561633F58754}" type="datetimeFigureOut">
              <a:rPr lang="en-US" smtClean="0"/>
              <a:t>3/24/2025</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6189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D6D8061D-18C3-4F4F-85EF-561633F58754}" type="datetimeFigureOut">
              <a:rPr lang="en-US" smtClean="0"/>
              <a:t>3/24/2025</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722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D6D8061D-18C3-4F4F-85EF-561633F58754}" type="datetimeFigureOut">
              <a:rPr lang="en-US" smtClean="0"/>
              <a:t>3/24/2025</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6789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D6D8061D-18C3-4F4F-85EF-561633F58754}" type="datetimeFigureOut">
              <a:rPr lang="en-US" smtClean="0"/>
              <a:t>3/24/2025</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53563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D6D8061D-18C3-4F4F-85EF-561633F58754}" type="datetimeFigureOut">
              <a:rPr lang="en-US" smtClean="0"/>
              <a:t>3/24/2025</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08121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D6D8061D-18C3-4F4F-85EF-561633F58754}" type="datetimeFigureOut">
              <a:rPr lang="en-US" smtClean="0"/>
              <a:t>3/24/2025</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87720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D6D8061D-18C3-4F4F-85EF-561633F58754}" type="datetimeFigureOut">
              <a:rPr lang="en-US" smtClean="0"/>
              <a:t>3/24/2025</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04982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D6D8061D-18C3-4F4F-85EF-561633F58754}" type="datetimeFigureOut">
              <a:rPr lang="en-US" smtClean="0"/>
              <a:t>3/24/2025</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762831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D6D8061D-18C3-4F4F-85EF-561633F58754}" type="datetimeFigureOut">
              <a:rPr lang="en-US" smtClean="0"/>
              <a:t>3/24/2025</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71998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D6D8061D-18C3-4F4F-85EF-561633F58754}" type="datetimeFigureOut">
              <a:rPr lang="en-US" smtClean="0"/>
              <a:t>3/24/2025</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97966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D6D8061D-18C3-4F4F-85EF-561633F58754}" type="datetimeFigureOut">
              <a:rPr lang="en-US" smtClean="0"/>
              <a:t>3/24/2025</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5560651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13969F2-ED52-4E5C-B3FC-01E01B8B9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71870" y="749595"/>
            <a:ext cx="5645888" cy="3902149"/>
          </a:xfrm>
        </p:spPr>
        <p:txBody>
          <a:bodyPr anchor="t">
            <a:normAutofit/>
          </a:bodyPr>
          <a:lstStyle/>
          <a:p>
            <a:pPr algn="l"/>
            <a:r>
              <a:t>The Sage Series</a:t>
            </a:r>
            <a:endParaRPr lang="en-US"/>
          </a:p>
        </p:txBody>
      </p:sp>
      <p:sp>
        <p:nvSpPr>
          <p:cNvPr id="3" name="Subtitle 2"/>
          <p:cNvSpPr>
            <a:spLocks noGrp="1"/>
          </p:cNvSpPr>
          <p:nvPr>
            <p:ph type="subTitle" idx="1"/>
          </p:nvPr>
        </p:nvSpPr>
        <p:spPr>
          <a:xfrm>
            <a:off x="871870" y="4651745"/>
            <a:ext cx="4890977" cy="999460"/>
          </a:xfrm>
        </p:spPr>
        <p:txBody>
          <a:bodyPr anchor="b">
            <a:normAutofit/>
          </a:bodyPr>
          <a:lstStyle/>
          <a:p>
            <a:pPr algn="l"/>
            <a:endParaRPr lang="en-US"/>
          </a:p>
        </p:txBody>
      </p:sp>
      <p:pic>
        <p:nvPicPr>
          <p:cNvPr id="5" name="Picture 4" descr="A person in a suit and tie speaking at a podium&#10;&#10;AI-generated content may be incorrect.">
            <a:extLst>
              <a:ext uri="{FF2B5EF4-FFF2-40B4-BE49-F238E27FC236}">
                <a16:creationId xmlns:a16="http://schemas.microsoft.com/office/drawing/2014/main" id="{3BE44B7D-8343-CB3C-9CF8-DDE29BEF23DF}"/>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5879804" y="-6350"/>
            <a:ext cx="6312196" cy="6874330"/>
          </a:xfrm>
          <a:custGeom>
            <a:avLst/>
            <a:gdLst/>
            <a:ahLst/>
            <a:cxnLst/>
            <a:rect l="l" t="t" r="r" b="b"/>
            <a:pathLst>
              <a:path w="6312196" h="6874330">
                <a:moveTo>
                  <a:pt x="2047193" y="0"/>
                </a:moveTo>
                <a:lnTo>
                  <a:pt x="6312196" y="0"/>
                </a:lnTo>
                <a:lnTo>
                  <a:pt x="6312196" y="6874330"/>
                </a:lnTo>
                <a:lnTo>
                  <a:pt x="0" y="6874330"/>
                </a:lnTo>
                <a:close/>
              </a:path>
            </a:pathLst>
          </a:custGeom>
        </p:spPr>
      </p:pic>
      <p:cxnSp>
        <p:nvCxnSpPr>
          <p:cNvPr id="31" name="Straight Connector 3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34715" y="0"/>
            <a:ext cx="914401"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88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2731-39DD-37CF-2FC4-9150BEAEC63C}"/>
              </a:ext>
            </a:extLst>
          </p:cNvPr>
          <p:cNvSpPr>
            <a:spLocks noGrp="1"/>
          </p:cNvSpPr>
          <p:nvPr>
            <p:ph type="title"/>
          </p:nvPr>
        </p:nvSpPr>
        <p:spPr/>
        <p:txBody>
          <a:bodyPr/>
          <a:lstStyle/>
          <a:p>
            <a:r>
              <a:rPr lang="en-US" dirty="0"/>
              <a:t>Teaching Philosophy </a:t>
            </a:r>
          </a:p>
        </p:txBody>
      </p:sp>
      <p:sp>
        <p:nvSpPr>
          <p:cNvPr id="3" name="Content Placeholder 2">
            <a:extLst>
              <a:ext uri="{FF2B5EF4-FFF2-40B4-BE49-F238E27FC236}">
                <a16:creationId xmlns:a16="http://schemas.microsoft.com/office/drawing/2014/main" id="{37E28440-1B9C-AA64-C3ED-61BE6E13A32D}"/>
              </a:ext>
            </a:extLst>
          </p:cNvPr>
          <p:cNvSpPr>
            <a:spLocks noGrp="1"/>
          </p:cNvSpPr>
          <p:nvPr>
            <p:ph idx="1"/>
          </p:nvPr>
        </p:nvSpPr>
        <p:spPr/>
        <p:txBody>
          <a:bodyPr>
            <a:normAutofit/>
          </a:bodyPr>
          <a:lstStyle/>
          <a:p>
            <a:r>
              <a:rPr lang="en-US" dirty="0"/>
              <a:t>The goal is to develop adaptable learners who can maximize their educational experiences and apply them in diverse professional contexts.</a:t>
            </a:r>
          </a:p>
          <a:p>
            <a:r>
              <a:rPr lang="en-US" dirty="0"/>
              <a:t>Creating a safe, inclusive, and reflective learning environment encourages students to question assumptions, critically evaluate information, and embrace new perspectives.</a:t>
            </a:r>
          </a:p>
          <a:p>
            <a:r>
              <a:rPr lang="en-US" dirty="0"/>
              <a:t>Integrating academic content with students’ lived experiences through metaphors, analogies, and paradoxes enhances understanding and engagement. </a:t>
            </a:r>
          </a:p>
          <a:p>
            <a:r>
              <a:rPr lang="en-US" dirty="0"/>
              <a:t>Fostering intellectual curiosity, encourages interdisciplinary connections, and promotes deeper learning through meaningful dialogue.</a:t>
            </a:r>
          </a:p>
        </p:txBody>
      </p:sp>
    </p:spTree>
    <p:extLst>
      <p:ext uri="{BB962C8B-B14F-4D97-AF65-F5344CB8AC3E}">
        <p14:creationId xmlns:p14="http://schemas.microsoft.com/office/powerpoint/2010/main" val="419470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6A237-5452-88EA-C972-ABCDC7682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D1C62-E6E0-6A06-D991-84EAD29ACE2B}"/>
              </a:ext>
            </a:extLst>
          </p:cNvPr>
          <p:cNvSpPr>
            <a:spLocks noGrp="1"/>
          </p:cNvSpPr>
          <p:nvPr>
            <p:ph type="title"/>
          </p:nvPr>
        </p:nvSpPr>
        <p:spPr/>
        <p:txBody>
          <a:bodyPr/>
          <a:lstStyle/>
          <a:p>
            <a:r>
              <a:rPr lang="en-US" dirty="0"/>
              <a:t>Teaching Philosophy</a:t>
            </a:r>
          </a:p>
        </p:txBody>
      </p:sp>
      <p:sp>
        <p:nvSpPr>
          <p:cNvPr id="3" name="Content Placeholder 2">
            <a:extLst>
              <a:ext uri="{FF2B5EF4-FFF2-40B4-BE49-F238E27FC236}">
                <a16:creationId xmlns:a16="http://schemas.microsoft.com/office/drawing/2014/main" id="{573ADBF5-0DFA-AB00-3AB0-6F896BA8EB58}"/>
              </a:ext>
            </a:extLst>
          </p:cNvPr>
          <p:cNvSpPr>
            <a:spLocks noGrp="1"/>
          </p:cNvSpPr>
          <p:nvPr>
            <p:ph idx="1"/>
          </p:nvPr>
        </p:nvSpPr>
        <p:spPr/>
        <p:txBody>
          <a:bodyPr>
            <a:normAutofit/>
          </a:bodyPr>
          <a:lstStyle/>
          <a:p>
            <a:r>
              <a:rPr lang="en-US" dirty="0"/>
              <a:t>Establishing rapport between instructors and students is essential for fostering open dialogue and deeper intellectual engagement. </a:t>
            </a:r>
          </a:p>
          <a:p>
            <a:r>
              <a:rPr lang="en-US" dirty="0"/>
              <a:t>A supportive and interactive learning environment enables students to explore complex ideas, refine their critical thinking skills, and develop meaningful competencies.</a:t>
            </a:r>
          </a:p>
          <a:p>
            <a:r>
              <a:rPr lang="en-US" dirty="0"/>
              <a:t>Experiential and project-based learning approaches reinforce theoretical concepts by engaging students in real-world problem-solving. </a:t>
            </a:r>
          </a:p>
          <a:p>
            <a:r>
              <a:rPr lang="en-US" dirty="0"/>
              <a:t>Structured learning experiences, such as consulting projects and case studies, develop students’ professional communication, analytical skills, and adaptability.</a:t>
            </a:r>
          </a:p>
        </p:txBody>
      </p:sp>
    </p:spTree>
    <p:extLst>
      <p:ext uri="{BB962C8B-B14F-4D97-AF65-F5344CB8AC3E}">
        <p14:creationId xmlns:p14="http://schemas.microsoft.com/office/powerpoint/2010/main" val="1795627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052F5-E595-4C5F-71B9-3A5344B2DE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EEF67-7BB0-4AE2-EBEB-DA2338A4E669}"/>
              </a:ext>
            </a:extLst>
          </p:cNvPr>
          <p:cNvSpPr>
            <a:spLocks noGrp="1"/>
          </p:cNvSpPr>
          <p:nvPr>
            <p:ph type="title"/>
          </p:nvPr>
        </p:nvSpPr>
        <p:spPr/>
        <p:txBody>
          <a:bodyPr/>
          <a:lstStyle/>
          <a:p>
            <a:r>
              <a:rPr lang="en-US" dirty="0"/>
              <a:t>Teaching Philosophy</a:t>
            </a:r>
          </a:p>
        </p:txBody>
      </p:sp>
      <p:sp>
        <p:nvSpPr>
          <p:cNvPr id="3" name="Content Placeholder 2">
            <a:extLst>
              <a:ext uri="{FF2B5EF4-FFF2-40B4-BE49-F238E27FC236}">
                <a16:creationId xmlns:a16="http://schemas.microsoft.com/office/drawing/2014/main" id="{4AC7BAF5-2EFB-CC4D-38F0-992E9816EE47}"/>
              </a:ext>
            </a:extLst>
          </p:cNvPr>
          <p:cNvSpPr>
            <a:spLocks noGrp="1"/>
          </p:cNvSpPr>
          <p:nvPr>
            <p:ph idx="1"/>
          </p:nvPr>
        </p:nvSpPr>
        <p:spPr/>
        <p:txBody>
          <a:bodyPr>
            <a:normAutofit/>
          </a:bodyPr>
          <a:lstStyle/>
          <a:p>
            <a:r>
              <a:rPr lang="en-US" dirty="0"/>
              <a:t>Digital literacy and competency in emerging technologies are essential for success in contemporary professional and academic environments. </a:t>
            </a:r>
          </a:p>
          <a:p>
            <a:r>
              <a:rPr lang="en-US" dirty="0"/>
              <a:t>Integrating tools such as extended reality and artificial intelligence into curricula enhances students’ technological proficiency and prepares them for the evolving workforce.</a:t>
            </a:r>
          </a:p>
          <a:p>
            <a:r>
              <a:rPr lang="en-US" dirty="0"/>
              <a:t>Effective pedagogy cultivates curiosity, creativity, and critical thinking through active learning strategies, including case studies, collaborative projects, and experiential learning. </a:t>
            </a:r>
          </a:p>
        </p:txBody>
      </p:sp>
    </p:spTree>
    <p:extLst>
      <p:ext uri="{BB962C8B-B14F-4D97-AF65-F5344CB8AC3E}">
        <p14:creationId xmlns:p14="http://schemas.microsoft.com/office/powerpoint/2010/main" val="3446723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F09E-FF4C-B443-8F39-65D62A27B12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D210759-C516-6A8A-3DD2-9CE5B1944CDC}"/>
              </a:ext>
            </a:extLst>
          </p:cNvPr>
          <p:cNvSpPr>
            <a:spLocks noGrp="1"/>
          </p:cNvSpPr>
          <p:nvPr>
            <p:ph idx="1"/>
          </p:nvPr>
        </p:nvSpPr>
        <p:spPr/>
        <p:txBody>
          <a:bodyPr/>
          <a:lstStyle/>
          <a:p>
            <a:r>
              <a:rPr lang="en-US" dirty="0"/>
              <a:t>Effective teaching cultivates an inclusive and engaging learning environment that fosters critical thinking, adaptability, and lifelong learning.</a:t>
            </a:r>
          </a:p>
          <a:p>
            <a:r>
              <a:rPr lang="en-US" dirty="0"/>
              <a:t> By integrating experiential learning, digital literacy, and emerging technologies, instruction bridges theory with real-world application to prepare students for evolving professional challenges. </a:t>
            </a:r>
          </a:p>
          <a:p>
            <a:r>
              <a:rPr lang="en-US" dirty="0"/>
              <a:t>A student-centered approach that emphasizes curiosity, creativity, and active engagement equips learners with the skills needed to navigate complex, technology-driven environments.</a:t>
            </a:r>
          </a:p>
        </p:txBody>
      </p:sp>
    </p:spTree>
    <p:extLst>
      <p:ext uri="{BB962C8B-B14F-4D97-AF65-F5344CB8AC3E}">
        <p14:creationId xmlns:p14="http://schemas.microsoft.com/office/powerpoint/2010/main" val="1638609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FA49195-69EB-4E39-A68A-C232E2D03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3">
            <a:extLst>
              <a:ext uri="{FF2B5EF4-FFF2-40B4-BE49-F238E27FC236}">
                <a16:creationId xmlns:a16="http://schemas.microsoft.com/office/drawing/2014/main" id="{9A92F9DC-743D-47E7-A019-EE09540F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3789" y="6628"/>
            <a:ext cx="4518211" cy="685799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882" h="6857998">
                <a:moveTo>
                  <a:pt x="2702091" y="0"/>
                </a:moveTo>
                <a:lnTo>
                  <a:pt x="6125882" y="0"/>
                </a:lnTo>
                <a:lnTo>
                  <a:pt x="6125882" y="6857998"/>
                </a:lnTo>
                <a:lnTo>
                  <a:pt x="0" y="6846045"/>
                </a:lnTo>
                <a:lnTo>
                  <a:pt x="270209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12048" y="1645542"/>
            <a:ext cx="7009948" cy="3516189"/>
          </a:xfrm>
        </p:spPr>
        <p:txBody>
          <a:bodyPr anchor="t">
            <a:normAutofit/>
          </a:bodyPr>
          <a:lstStyle/>
          <a:p>
            <a:pPr algn="l"/>
            <a:r>
              <a:t>What Informs the Philosophy</a:t>
            </a:r>
            <a:endParaRPr lang="en-US"/>
          </a:p>
        </p:txBody>
      </p:sp>
      <p:sp>
        <p:nvSpPr>
          <p:cNvPr id="3" name="Subtitle 2"/>
          <p:cNvSpPr>
            <a:spLocks noGrp="1"/>
          </p:cNvSpPr>
          <p:nvPr>
            <p:ph type="subTitle" idx="1"/>
          </p:nvPr>
        </p:nvSpPr>
        <p:spPr>
          <a:xfrm>
            <a:off x="8753061" y="3637722"/>
            <a:ext cx="2663687" cy="2026478"/>
          </a:xfrm>
        </p:spPr>
        <p:txBody>
          <a:bodyPr anchor="ctr">
            <a:normAutofit/>
          </a:bodyPr>
          <a:lstStyle/>
          <a:p>
            <a:pPr algn="r"/>
            <a:endParaRPr lang="en-US"/>
          </a:p>
        </p:txBody>
      </p:sp>
      <p:cxnSp>
        <p:nvCxnSpPr>
          <p:cNvPr id="27" name="Straight Connector 26">
            <a:extLst>
              <a:ext uri="{FF2B5EF4-FFF2-40B4-BE49-F238E27FC236}">
                <a16:creationId xmlns:a16="http://schemas.microsoft.com/office/drawing/2014/main" id="{13280B82-CD55-43FD-92C4-F05E2A8D1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5898776" cy="13506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A4F542-D561-4AFB-8321-EB900BAF0A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1613647" cy="642738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D9248B-0006-4BFE-8110-40C16E45C0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173896"/>
            <a:ext cx="3094383" cy="36841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593BB5-7AFA-4C8F-AECA-CE733B1FD0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038522" y="0"/>
            <a:ext cx="2153476" cy="44461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521483B-CE28-412B-9C71-9BE081E9DC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277412" y="-1"/>
            <a:ext cx="3914588" cy="20977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9F4738-DD27-44BE-98C6-AB0B2296B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6383" y="5811078"/>
            <a:ext cx="4678017" cy="104692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4C10EA2-1BD8-4267-AA7D-AB8CCA53C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98777" y="5307496"/>
            <a:ext cx="6293223" cy="15505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728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CA7A60-8DF8-4B78-BFE3-B372B90A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3">
            <a:extLst>
              <a:ext uri="{FF2B5EF4-FFF2-40B4-BE49-F238E27FC236}">
                <a16:creationId xmlns:a16="http://schemas.microsoft.com/office/drawing/2014/main" id="{FF4BD241-F172-410B-B0DE-9D7344B35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4850735" cy="685799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2320626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320626 w 6125882"/>
              <a:gd name="connsiteY4" fmla="*/ 0 h 6857998"/>
              <a:gd name="connsiteX0" fmla="*/ 2034528 w 5839784"/>
              <a:gd name="connsiteY0" fmla="*/ 0 h 6857998"/>
              <a:gd name="connsiteX1" fmla="*/ 5839784 w 5839784"/>
              <a:gd name="connsiteY1" fmla="*/ 0 h 6857998"/>
              <a:gd name="connsiteX2" fmla="*/ 5839784 w 5839784"/>
              <a:gd name="connsiteY2" fmla="*/ 6857998 h 6857998"/>
              <a:gd name="connsiteX3" fmla="*/ 0 w 5839784"/>
              <a:gd name="connsiteY3" fmla="*/ 6856093 h 6857998"/>
              <a:gd name="connsiteX4" fmla="*/ 2034528 w 5839784"/>
              <a:gd name="connsiteY4" fmla="*/ 0 h 6857998"/>
              <a:gd name="connsiteX0" fmla="*/ 2482758 w 5839784"/>
              <a:gd name="connsiteY0" fmla="*/ 10951 h 6857998"/>
              <a:gd name="connsiteX1" fmla="*/ 5839784 w 5839784"/>
              <a:gd name="connsiteY1" fmla="*/ 0 h 6857998"/>
              <a:gd name="connsiteX2" fmla="*/ 5839784 w 5839784"/>
              <a:gd name="connsiteY2" fmla="*/ 6857998 h 6857998"/>
              <a:gd name="connsiteX3" fmla="*/ 0 w 5839784"/>
              <a:gd name="connsiteY3" fmla="*/ 6856093 h 6857998"/>
              <a:gd name="connsiteX4" fmla="*/ 2482758 w 5839784"/>
              <a:gd name="connsiteY4" fmla="*/ 10951 h 6857998"/>
              <a:gd name="connsiteX0" fmla="*/ 2495565 w 5839784"/>
              <a:gd name="connsiteY0" fmla="*/ 0 h 6857998"/>
              <a:gd name="connsiteX1" fmla="*/ 5839784 w 5839784"/>
              <a:gd name="connsiteY1" fmla="*/ 0 h 6857998"/>
              <a:gd name="connsiteX2" fmla="*/ 5839784 w 5839784"/>
              <a:gd name="connsiteY2" fmla="*/ 6857998 h 6857998"/>
              <a:gd name="connsiteX3" fmla="*/ 0 w 5839784"/>
              <a:gd name="connsiteY3" fmla="*/ 6856093 h 6857998"/>
              <a:gd name="connsiteX4" fmla="*/ 2495565 w 5839784"/>
              <a:gd name="connsiteY4" fmla="*/ 0 h 6857998"/>
              <a:gd name="connsiteX0" fmla="*/ 2328480 w 5672699"/>
              <a:gd name="connsiteY0" fmla="*/ 0 h 6857998"/>
              <a:gd name="connsiteX1" fmla="*/ 5672699 w 5672699"/>
              <a:gd name="connsiteY1" fmla="*/ 0 h 6857998"/>
              <a:gd name="connsiteX2" fmla="*/ 5672699 w 5672699"/>
              <a:gd name="connsiteY2" fmla="*/ 6857998 h 6857998"/>
              <a:gd name="connsiteX3" fmla="*/ 0 w 5672699"/>
              <a:gd name="connsiteY3" fmla="*/ 6856093 h 6857998"/>
              <a:gd name="connsiteX4" fmla="*/ 2328480 w 5672699"/>
              <a:gd name="connsiteY4" fmla="*/ 0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699" h="6857998">
                <a:moveTo>
                  <a:pt x="2328480" y="0"/>
                </a:moveTo>
                <a:lnTo>
                  <a:pt x="5672699" y="0"/>
                </a:lnTo>
                <a:lnTo>
                  <a:pt x="5672699" y="6857998"/>
                </a:lnTo>
                <a:lnTo>
                  <a:pt x="0" y="6856093"/>
                </a:lnTo>
                <a:lnTo>
                  <a:pt x="232848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96809E-153A-B69C-3B93-BDC7E5444F93}"/>
              </a:ext>
            </a:extLst>
          </p:cNvPr>
          <p:cNvSpPr>
            <a:spLocks noGrp="1"/>
          </p:cNvSpPr>
          <p:nvPr>
            <p:ph type="title"/>
          </p:nvPr>
        </p:nvSpPr>
        <p:spPr>
          <a:xfrm>
            <a:off x="668005" y="657225"/>
            <a:ext cx="3230515" cy="3569822"/>
          </a:xfrm>
        </p:spPr>
        <p:txBody>
          <a:bodyPr anchor="t">
            <a:normAutofit/>
          </a:bodyPr>
          <a:lstStyle/>
          <a:p>
            <a:r>
              <a:rPr lang="en-US" dirty="0"/>
              <a:t>Teaching Practice</a:t>
            </a:r>
          </a:p>
        </p:txBody>
      </p:sp>
      <p:cxnSp>
        <p:nvCxnSpPr>
          <p:cNvPr id="13" name="Straight Connector 12">
            <a:extLst>
              <a:ext uri="{FF2B5EF4-FFF2-40B4-BE49-F238E27FC236}">
                <a16:creationId xmlns:a16="http://schemas.microsoft.com/office/drawing/2014/main" id="{F1CEFB97-33B1-4F90-A6B8-EAA26EEA1E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93" y="4305300"/>
            <a:ext cx="4515220" cy="25527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1E0315D-4B97-B66F-E145-5898AFB1FE99}"/>
              </a:ext>
            </a:extLst>
          </p:cNvPr>
          <p:cNvGraphicFramePr>
            <a:graphicFrameLocks noGrp="1"/>
          </p:cNvGraphicFramePr>
          <p:nvPr>
            <p:ph idx="1"/>
            <p:extLst>
              <p:ext uri="{D42A27DB-BD31-4B8C-83A1-F6EECF244321}">
                <p14:modId xmlns:p14="http://schemas.microsoft.com/office/powerpoint/2010/main" val="609429011"/>
              </p:ext>
            </p:extLst>
          </p:nvPr>
        </p:nvGraphicFramePr>
        <p:xfrm>
          <a:off x="5146923" y="832268"/>
          <a:ext cx="6289466" cy="5146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2374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2B6BF-3632-7214-657D-B41FEEB10270}"/>
              </a:ext>
            </a:extLst>
          </p:cNvPr>
          <p:cNvSpPr>
            <a:spLocks noGrp="1"/>
          </p:cNvSpPr>
          <p:nvPr>
            <p:ph type="title"/>
          </p:nvPr>
        </p:nvSpPr>
        <p:spPr/>
        <p:txBody>
          <a:bodyPr/>
          <a:lstStyle/>
          <a:p>
            <a:r>
              <a:rPr lang="en-US" dirty="0"/>
              <a:t>Continuous Learning</a:t>
            </a:r>
          </a:p>
        </p:txBody>
      </p:sp>
      <p:sp>
        <p:nvSpPr>
          <p:cNvPr id="3" name="Content Placeholder 2">
            <a:extLst>
              <a:ext uri="{FF2B5EF4-FFF2-40B4-BE49-F238E27FC236}">
                <a16:creationId xmlns:a16="http://schemas.microsoft.com/office/drawing/2014/main" id="{309559AD-0C0D-2467-AC4B-F70212E94FE7}"/>
              </a:ext>
            </a:extLst>
          </p:cNvPr>
          <p:cNvSpPr>
            <a:spLocks noGrp="1"/>
          </p:cNvSpPr>
          <p:nvPr>
            <p:ph idx="1"/>
          </p:nvPr>
        </p:nvSpPr>
        <p:spPr/>
        <p:txBody>
          <a:bodyPr/>
          <a:lstStyle/>
          <a:p>
            <a:r>
              <a:rPr lang="en-US" dirty="0"/>
              <a:t>Teaching</a:t>
            </a:r>
          </a:p>
          <a:p>
            <a:r>
              <a:rPr lang="en-US" dirty="0"/>
              <a:t>Technology</a:t>
            </a:r>
          </a:p>
          <a:p>
            <a:r>
              <a:rPr lang="en-US" dirty="0"/>
              <a:t>Pedagogy</a:t>
            </a:r>
          </a:p>
        </p:txBody>
      </p:sp>
      <p:pic>
        <p:nvPicPr>
          <p:cNvPr id="5" name="Picture 4">
            <a:extLst>
              <a:ext uri="{FF2B5EF4-FFF2-40B4-BE49-F238E27FC236}">
                <a16:creationId xmlns:a16="http://schemas.microsoft.com/office/drawing/2014/main" id="{46FD42B3-6926-C0BA-7AAA-623E0DE7B970}"/>
              </a:ext>
            </a:extLst>
          </p:cNvPr>
          <p:cNvPicPr>
            <a:picLocks noChangeAspect="1"/>
          </p:cNvPicPr>
          <p:nvPr/>
        </p:nvPicPr>
        <p:blipFill>
          <a:blip r:embed="rId2"/>
          <a:stretch>
            <a:fillRect/>
          </a:stretch>
        </p:blipFill>
        <p:spPr>
          <a:xfrm>
            <a:off x="4347547" y="1910874"/>
            <a:ext cx="6858933" cy="4574051"/>
          </a:xfrm>
          <a:prstGeom prst="rect">
            <a:avLst/>
          </a:prstGeom>
        </p:spPr>
      </p:pic>
    </p:spTree>
    <p:extLst>
      <p:ext uri="{BB962C8B-B14F-4D97-AF65-F5344CB8AC3E}">
        <p14:creationId xmlns:p14="http://schemas.microsoft.com/office/powerpoint/2010/main" val="3272351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CEFBD8-DE5F-8577-CB3A-F9756436BFB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51DF66-7290-48D2-847F-76C470BFF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D35BE5-BF83-A1E7-58CA-053A9B96191E}"/>
              </a:ext>
            </a:extLst>
          </p:cNvPr>
          <p:cNvSpPr>
            <a:spLocks noGrp="1"/>
          </p:cNvSpPr>
          <p:nvPr>
            <p:ph type="ctrTitle"/>
          </p:nvPr>
        </p:nvSpPr>
        <p:spPr>
          <a:xfrm>
            <a:off x="4651745" y="1214119"/>
            <a:ext cx="6386796" cy="3339951"/>
          </a:xfrm>
        </p:spPr>
        <p:txBody>
          <a:bodyPr anchor="t">
            <a:normAutofit/>
          </a:bodyPr>
          <a:lstStyle/>
          <a:p>
            <a:pPr algn="r"/>
            <a:r>
              <a:rPr lang="en-US" dirty="0"/>
              <a:t>Primary Pedagogical Approaches</a:t>
            </a:r>
          </a:p>
        </p:txBody>
      </p:sp>
      <p:sp>
        <p:nvSpPr>
          <p:cNvPr id="10" name="Freeform: Shape 9">
            <a:extLst>
              <a:ext uri="{FF2B5EF4-FFF2-40B4-BE49-F238E27FC236}">
                <a16:creationId xmlns:a16="http://schemas.microsoft.com/office/drawing/2014/main" id="{623FEC10-513A-4206-9D94-8820D00FE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5"/>
            <a:ext cx="4584879" cy="686397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Lst>
            <a:ahLst/>
            <a:cxnLst>
              <a:cxn ang="0">
                <a:pos x="connsiteX0" y="connsiteY0"/>
              </a:cxn>
              <a:cxn ang="0">
                <a:pos x="connsiteX1" y="connsiteY1"/>
              </a:cxn>
              <a:cxn ang="0">
                <a:pos x="connsiteX2" y="connsiteY2"/>
              </a:cxn>
              <a:cxn ang="0">
                <a:pos x="connsiteX3" y="connsiteY3"/>
              </a:cxn>
            </a:cxnLst>
            <a:rect l="l" t="t" r="r" b="b"/>
            <a:pathLst>
              <a:path w="4584879" h="6863976">
                <a:moveTo>
                  <a:pt x="0" y="0"/>
                </a:moveTo>
                <a:lnTo>
                  <a:pt x="4584879" y="0"/>
                </a:lnTo>
                <a:lnTo>
                  <a:pt x="2493114" y="6863976"/>
                </a:lnTo>
                <a:lnTo>
                  <a:pt x="0" y="68639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4C2E5CB6-174F-4EF3-942E-29AFD868D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7228" y="-11954"/>
            <a:ext cx="658529" cy="686098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FA501E-DBD8-48DD-A132-6758DE0F49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088758"/>
            <a:ext cx="3572065" cy="378154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5DD78E1-4BA7-A7D5-AA9A-4B792E7B6873}"/>
              </a:ext>
            </a:extLst>
          </p:cNvPr>
          <p:cNvPicPr>
            <a:picLocks noChangeAspect="1"/>
          </p:cNvPicPr>
          <p:nvPr/>
        </p:nvPicPr>
        <p:blipFill>
          <a:blip r:embed="rId2"/>
          <a:stretch>
            <a:fillRect/>
          </a:stretch>
        </p:blipFill>
        <p:spPr>
          <a:xfrm>
            <a:off x="327650" y="3187269"/>
            <a:ext cx="4763636" cy="3584518"/>
          </a:xfrm>
          <a:prstGeom prst="rect">
            <a:avLst/>
          </a:prstGeom>
        </p:spPr>
      </p:pic>
    </p:spTree>
    <p:extLst>
      <p:ext uri="{BB962C8B-B14F-4D97-AF65-F5344CB8AC3E}">
        <p14:creationId xmlns:p14="http://schemas.microsoft.com/office/powerpoint/2010/main" val="2576390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7E14-002C-FCFE-1771-B24C99A81A04}"/>
              </a:ext>
            </a:extLst>
          </p:cNvPr>
          <p:cNvSpPr>
            <a:spLocks noGrp="1"/>
          </p:cNvSpPr>
          <p:nvPr>
            <p:ph type="title"/>
          </p:nvPr>
        </p:nvSpPr>
        <p:spPr/>
        <p:txBody>
          <a:bodyPr/>
          <a:lstStyle/>
          <a:p>
            <a:r>
              <a:rPr lang="en-US" dirty="0"/>
              <a:t>Primary Pedagogies</a:t>
            </a:r>
          </a:p>
        </p:txBody>
      </p:sp>
      <p:sp>
        <p:nvSpPr>
          <p:cNvPr id="3" name="Content Placeholder 2">
            <a:extLst>
              <a:ext uri="{FF2B5EF4-FFF2-40B4-BE49-F238E27FC236}">
                <a16:creationId xmlns:a16="http://schemas.microsoft.com/office/drawing/2014/main" id="{1835B25E-0484-1FCE-B819-5427977B8010}"/>
              </a:ext>
            </a:extLst>
          </p:cNvPr>
          <p:cNvSpPr>
            <a:spLocks noGrp="1"/>
          </p:cNvSpPr>
          <p:nvPr>
            <p:ph idx="1"/>
          </p:nvPr>
        </p:nvSpPr>
        <p:spPr/>
        <p:txBody>
          <a:bodyPr>
            <a:normAutofit fontScale="25000" lnSpcReduction="20000"/>
          </a:bodyPr>
          <a:lstStyle/>
          <a:p>
            <a:pPr algn="l"/>
            <a:r>
              <a:rPr lang="en-US" sz="6400" b="1" i="0" dirty="0">
                <a:effectLst/>
                <a:latin typeface="fkGroteskNeue"/>
              </a:rPr>
              <a:t>Social Constructivism</a:t>
            </a:r>
            <a:r>
              <a:rPr lang="en-US" sz="6400" b="0" i="0" dirty="0">
                <a:effectLst/>
                <a:latin typeface="fkGroteskNeue"/>
              </a:rPr>
              <a:t>: A collaborative learning approach based on the idea that knowledge is constructed through social interaction and shared experiences, emphasizing the role of culture and context in understanding</a:t>
            </a:r>
            <a:r>
              <a:rPr lang="en-US" sz="6400" b="0" i="0" dirty="0">
                <a:effectLst/>
                <a:latin typeface="var(--font-berkeley-mono)"/>
              </a:rPr>
              <a:t>. </a:t>
            </a:r>
            <a:r>
              <a:rPr lang="en-US" sz="6400" b="0" i="0" dirty="0">
                <a:effectLst/>
                <a:latin typeface="fkGroteskNeue"/>
              </a:rPr>
              <a:t>This theory, developed by Lev Vygotsky, suggests that learning occurs on two levels: first through interaction with others, and then integrated into the individual's mental structure.</a:t>
            </a:r>
          </a:p>
          <a:p>
            <a:pPr algn="l"/>
            <a:r>
              <a:rPr lang="en-US" sz="6400" b="1" i="0" dirty="0">
                <a:effectLst/>
                <a:latin typeface="fkGroteskNeue"/>
              </a:rPr>
              <a:t>Situated Cognition: </a:t>
            </a:r>
            <a:r>
              <a:rPr lang="en-US" sz="6400" b="0" i="0" dirty="0">
                <a:effectLst/>
                <a:latin typeface="fkGroteskNeue"/>
              </a:rPr>
              <a:t>A theory proposing that learning is inseparable from its context and that knowledge is best acquired through authentic activities and social interaction within environments similar to real-world settings. This approach emphasizes that perception, memory, learning, and other cognitive processes are situated within specific contexts and cannot be separated from the environment in which they occur</a:t>
            </a:r>
            <a:r>
              <a:rPr lang="en-US" sz="6400" dirty="0">
                <a:latin typeface="var(--font-berkeley-mono)"/>
              </a:rPr>
              <a:t>8</a:t>
            </a:r>
            <a:r>
              <a:rPr lang="en-US" sz="6400" b="0" i="0" dirty="0">
                <a:effectLst/>
                <a:latin typeface="fkGroteskNeue"/>
              </a:rPr>
              <a:t>.</a:t>
            </a:r>
          </a:p>
          <a:p>
            <a:pPr algn="l"/>
            <a:r>
              <a:rPr lang="en-US" sz="6400" b="1" i="0" dirty="0">
                <a:effectLst/>
                <a:latin typeface="fkGroteskNeue"/>
              </a:rPr>
              <a:t>Social Cognitive: </a:t>
            </a:r>
            <a:r>
              <a:rPr lang="en-US" sz="6400" b="0" i="0" dirty="0">
                <a:effectLst/>
                <a:latin typeface="fkGroteskNeue"/>
              </a:rPr>
              <a:t>While not explicitly defined in the search results, this theory is closely related to social constructivism and situated cognition, focusing on how individuals learn by observing others within social contexts. It emphasizes the interaction between personal, behavioral, and environmental factors in the learning process.</a:t>
            </a:r>
          </a:p>
          <a:p>
            <a:pPr algn="l"/>
            <a:endParaRPr lang="en-US" b="0" i="0" dirty="0">
              <a:effectLst/>
              <a:latin typeface="fkGroteskNeue"/>
            </a:endParaRPr>
          </a:p>
          <a:p>
            <a:pPr algn="l"/>
            <a:r>
              <a:rPr lang="en-US" sz="4000" b="0" i="0" dirty="0">
                <a:effectLst/>
                <a:latin typeface="fkGroteskNeue"/>
              </a:rPr>
              <a:t>Social Constructivism:</a:t>
            </a:r>
            <a:br>
              <a:rPr lang="en-US" sz="4000" b="0" i="0" dirty="0">
                <a:effectLst/>
                <a:latin typeface="fkGroteskNeue"/>
              </a:rPr>
            </a:br>
            <a:r>
              <a:rPr lang="en-US" sz="4000" b="0" i="0" dirty="0">
                <a:effectLst/>
                <a:latin typeface="fkGroteskNeue"/>
              </a:rPr>
              <a:t>Vygotsky, L. S. (1978). Mind in society: The development of higher psychological processes. Harvard University Press.</a:t>
            </a:r>
          </a:p>
          <a:p>
            <a:pPr algn="l"/>
            <a:r>
              <a:rPr lang="en-US" sz="4000" b="0" i="0" dirty="0">
                <a:effectLst/>
                <a:latin typeface="fkGroteskNeue"/>
              </a:rPr>
              <a:t>Situated Cognition:</a:t>
            </a:r>
            <a:br>
              <a:rPr lang="en-US" sz="4000" b="0" i="0" dirty="0">
                <a:effectLst/>
                <a:latin typeface="fkGroteskNeue"/>
              </a:rPr>
            </a:br>
            <a:r>
              <a:rPr lang="en-US" sz="4000" b="0" i="0" dirty="0">
                <a:effectLst/>
                <a:latin typeface="fkGroteskNeue"/>
              </a:rPr>
              <a:t>Brown, J. S., Collins, A., &amp; Duguid, P. (1989). Situated cognition and the culture of learning. Educational Researcher, 18(1), 32-42.</a:t>
            </a:r>
          </a:p>
          <a:p>
            <a:pPr algn="l"/>
            <a:r>
              <a:rPr lang="en-US" sz="4000" b="0" i="0" dirty="0">
                <a:effectLst/>
                <a:latin typeface="fkGroteskNeue"/>
              </a:rPr>
              <a:t>Social Cognitive:</a:t>
            </a:r>
            <a:br>
              <a:rPr lang="en-US" sz="4000" b="0" i="0" dirty="0">
                <a:effectLst/>
                <a:latin typeface="fkGroteskNeue"/>
              </a:rPr>
            </a:br>
            <a:r>
              <a:rPr lang="en-US" sz="4000" b="0" i="0" dirty="0">
                <a:effectLst/>
                <a:latin typeface="fkGroteskNeue"/>
              </a:rPr>
              <a:t>Bandura, A. (1986). Social foundations of thought and action: A social cognitive theory. Prentice-Hall.</a:t>
            </a:r>
          </a:p>
          <a:p>
            <a:pPr algn="l"/>
            <a:endParaRPr lang="en-US" sz="4000" dirty="0">
              <a:latin typeface="fkGroteskNeue"/>
            </a:endParaRPr>
          </a:p>
          <a:p>
            <a:pPr marL="0" indent="0" algn="l">
              <a:buNone/>
            </a:pPr>
            <a:r>
              <a:rPr lang="en-US" sz="4000" dirty="0">
                <a:latin typeface="fkGroteskNeue"/>
              </a:rPr>
              <a:t>Definitions and sources from Perplexity</a:t>
            </a:r>
            <a:endParaRPr lang="en-US" sz="4000" b="0" i="0" dirty="0">
              <a:effectLst/>
              <a:latin typeface="fkGroteskNeue"/>
            </a:endParaRPr>
          </a:p>
        </p:txBody>
      </p:sp>
    </p:spTree>
    <p:extLst>
      <p:ext uri="{BB962C8B-B14F-4D97-AF65-F5344CB8AC3E}">
        <p14:creationId xmlns:p14="http://schemas.microsoft.com/office/powerpoint/2010/main" val="1052138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D61EC8C-9F54-4671-8E82-4AE6101D6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177768" y="0"/>
            <a:ext cx="5014232" cy="6868738"/>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63976"/>
              <a:gd name="connsiteX1" fmla="*/ 4584879 w 4584879"/>
              <a:gd name="connsiteY1" fmla="*/ 0 h 6863976"/>
              <a:gd name="connsiteX2" fmla="*/ 2713264 w 4584879"/>
              <a:gd name="connsiteY2" fmla="*/ 6863976 h 6863976"/>
              <a:gd name="connsiteX3" fmla="*/ 0 w 4584879"/>
              <a:gd name="connsiteY3" fmla="*/ 6863976 h 6863976"/>
              <a:gd name="connsiteX4" fmla="*/ 0 w 4584879"/>
              <a:gd name="connsiteY4" fmla="*/ 0 h 6863976"/>
              <a:gd name="connsiteX0" fmla="*/ 0 w 4408998"/>
              <a:gd name="connsiteY0" fmla="*/ 4762 h 6868738"/>
              <a:gd name="connsiteX1" fmla="*/ 4408998 w 4408998"/>
              <a:gd name="connsiteY1" fmla="*/ 0 h 6868738"/>
              <a:gd name="connsiteX2" fmla="*/ 2713264 w 4408998"/>
              <a:gd name="connsiteY2" fmla="*/ 6868738 h 6868738"/>
              <a:gd name="connsiteX3" fmla="*/ 0 w 4408998"/>
              <a:gd name="connsiteY3" fmla="*/ 6868738 h 6868738"/>
              <a:gd name="connsiteX4" fmla="*/ 0 w 4408998"/>
              <a:gd name="connsiteY4" fmla="*/ 4762 h 6868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998" h="6868738">
                <a:moveTo>
                  <a:pt x="0" y="4762"/>
                </a:moveTo>
                <a:lnTo>
                  <a:pt x="4408998" y="0"/>
                </a:lnTo>
                <a:lnTo>
                  <a:pt x="2713264" y="6868738"/>
                </a:lnTo>
                <a:lnTo>
                  <a:pt x="0" y="6868738"/>
                </a:lnTo>
                <a:lnTo>
                  <a:pt x="0" y="476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7758752" y="3109913"/>
            <a:ext cx="3738926" cy="3076576"/>
          </a:xfrm>
        </p:spPr>
        <p:txBody>
          <a:bodyPr>
            <a:normAutofit/>
          </a:bodyPr>
          <a:lstStyle/>
          <a:p>
            <a:pPr algn="r"/>
            <a:r>
              <a:rPr lang="en-US" sz="4400"/>
              <a:t>How I Teach</a:t>
            </a:r>
          </a:p>
        </p:txBody>
      </p:sp>
      <p:sp>
        <p:nvSpPr>
          <p:cNvPr id="3" name="Subtitle 2"/>
          <p:cNvSpPr>
            <a:spLocks noGrp="1"/>
          </p:cNvSpPr>
          <p:nvPr>
            <p:ph type="subTitle" idx="1"/>
          </p:nvPr>
        </p:nvSpPr>
        <p:spPr>
          <a:xfrm>
            <a:off x="9039224" y="930801"/>
            <a:ext cx="2491785" cy="1785021"/>
          </a:xfrm>
        </p:spPr>
        <p:txBody>
          <a:bodyPr>
            <a:normAutofit/>
          </a:bodyPr>
          <a:lstStyle/>
          <a:p>
            <a:pPr algn="r"/>
            <a:endParaRPr lang="en-US" sz="1600"/>
          </a:p>
        </p:txBody>
      </p:sp>
      <p:pic>
        <p:nvPicPr>
          <p:cNvPr id="5" name="Picture 4">
            <a:extLst>
              <a:ext uri="{FF2B5EF4-FFF2-40B4-BE49-F238E27FC236}">
                <a16:creationId xmlns:a16="http://schemas.microsoft.com/office/drawing/2014/main" id="{E2111BCA-7FEB-27ED-C7AB-2FE476D50011}"/>
              </a:ext>
            </a:extLst>
          </p:cNvPr>
          <p:cNvPicPr>
            <a:picLocks noChangeAspect="1"/>
          </p:cNvPicPr>
          <p:nvPr/>
        </p:nvPicPr>
        <p:blipFill>
          <a:blip r:embed="rId2"/>
          <a:stretch>
            <a:fillRect/>
          </a:stretch>
        </p:blipFill>
        <p:spPr>
          <a:xfrm>
            <a:off x="533400" y="956475"/>
            <a:ext cx="6593401" cy="4945050"/>
          </a:xfrm>
          <a:prstGeom prst="rect">
            <a:avLst/>
          </a:prstGeom>
        </p:spPr>
      </p:pic>
      <p:cxnSp>
        <p:nvCxnSpPr>
          <p:cNvPr id="31" name="Straight Connector 30">
            <a:extLst>
              <a:ext uri="{FF2B5EF4-FFF2-40B4-BE49-F238E27FC236}">
                <a16:creationId xmlns:a16="http://schemas.microsoft.com/office/drawing/2014/main" id="{3A5D40F5-A8C4-4952-BCA6-4D0D14F8BF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58751" y="0"/>
            <a:ext cx="532263"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77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52B717E-679E-41A4-B95A-8F7DFAD3F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3">
            <a:extLst>
              <a:ext uri="{FF2B5EF4-FFF2-40B4-BE49-F238E27FC236}">
                <a16:creationId xmlns:a16="http://schemas.microsoft.com/office/drawing/2014/main" id="{0B0EB278-F8C7-43AD-BCE2-A2F4D98C4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
            <a:ext cx="7960944" cy="6859759"/>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3837993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3837993 w 6125882"/>
              <a:gd name="connsiteY4" fmla="*/ 0 h 6857998"/>
              <a:gd name="connsiteX0" fmla="*/ 3244301 w 6125882"/>
              <a:gd name="connsiteY0" fmla="*/ 0 h 6868949"/>
              <a:gd name="connsiteX1" fmla="*/ 6125882 w 6125882"/>
              <a:gd name="connsiteY1" fmla="*/ 10951 h 6868949"/>
              <a:gd name="connsiteX2" fmla="*/ 6125882 w 6125882"/>
              <a:gd name="connsiteY2" fmla="*/ 6868949 h 6868949"/>
              <a:gd name="connsiteX3" fmla="*/ 0 w 6125882"/>
              <a:gd name="connsiteY3" fmla="*/ 6856996 h 6868949"/>
              <a:gd name="connsiteX4" fmla="*/ 3244301 w 6125882"/>
              <a:gd name="connsiteY4" fmla="*/ 0 h 6868949"/>
              <a:gd name="connsiteX0" fmla="*/ 3010169 w 6125882"/>
              <a:gd name="connsiteY0" fmla="*/ 0 h 6868949"/>
              <a:gd name="connsiteX1" fmla="*/ 6125882 w 6125882"/>
              <a:gd name="connsiteY1" fmla="*/ 10951 h 6868949"/>
              <a:gd name="connsiteX2" fmla="*/ 6125882 w 6125882"/>
              <a:gd name="connsiteY2" fmla="*/ 6868949 h 6868949"/>
              <a:gd name="connsiteX3" fmla="*/ 0 w 6125882"/>
              <a:gd name="connsiteY3" fmla="*/ 6856996 h 6868949"/>
              <a:gd name="connsiteX4" fmla="*/ 3010169 w 6125882"/>
              <a:gd name="connsiteY4" fmla="*/ 0 h 6868949"/>
              <a:gd name="connsiteX0" fmla="*/ 2951635 w 6067348"/>
              <a:gd name="connsiteY0" fmla="*/ 0 h 6868949"/>
              <a:gd name="connsiteX1" fmla="*/ 6067348 w 6067348"/>
              <a:gd name="connsiteY1" fmla="*/ 10951 h 6868949"/>
              <a:gd name="connsiteX2" fmla="*/ 6067348 w 6067348"/>
              <a:gd name="connsiteY2" fmla="*/ 6868949 h 6868949"/>
              <a:gd name="connsiteX3" fmla="*/ 0 w 6067348"/>
              <a:gd name="connsiteY3" fmla="*/ 6867946 h 6868949"/>
              <a:gd name="connsiteX4" fmla="*/ 2951635 w 6067348"/>
              <a:gd name="connsiteY4" fmla="*/ 0 h 6868949"/>
              <a:gd name="connsiteX0" fmla="*/ 2762929 w 6067348"/>
              <a:gd name="connsiteY0" fmla="*/ 0 h 6859759"/>
              <a:gd name="connsiteX1" fmla="*/ 6067348 w 6067348"/>
              <a:gd name="connsiteY1" fmla="*/ 1761 h 6859759"/>
              <a:gd name="connsiteX2" fmla="*/ 6067348 w 6067348"/>
              <a:gd name="connsiteY2" fmla="*/ 6859759 h 6859759"/>
              <a:gd name="connsiteX3" fmla="*/ 0 w 6067348"/>
              <a:gd name="connsiteY3" fmla="*/ 6858756 h 6859759"/>
              <a:gd name="connsiteX4" fmla="*/ 2762929 w 6067348"/>
              <a:gd name="connsiteY4" fmla="*/ 0 h 6859759"/>
              <a:gd name="connsiteX0" fmla="*/ 2675315 w 6067348"/>
              <a:gd name="connsiteY0" fmla="*/ 0 h 6859759"/>
              <a:gd name="connsiteX1" fmla="*/ 6067348 w 6067348"/>
              <a:gd name="connsiteY1" fmla="*/ 1761 h 6859759"/>
              <a:gd name="connsiteX2" fmla="*/ 6067348 w 6067348"/>
              <a:gd name="connsiteY2" fmla="*/ 6859759 h 6859759"/>
              <a:gd name="connsiteX3" fmla="*/ 0 w 6067348"/>
              <a:gd name="connsiteY3" fmla="*/ 6858756 h 6859759"/>
              <a:gd name="connsiteX4" fmla="*/ 2675315 w 6067348"/>
              <a:gd name="connsiteY4" fmla="*/ 0 h 6859759"/>
              <a:gd name="connsiteX0" fmla="*/ 2446171 w 5838204"/>
              <a:gd name="connsiteY0" fmla="*/ 0 h 6859759"/>
              <a:gd name="connsiteX1" fmla="*/ 5838204 w 5838204"/>
              <a:gd name="connsiteY1" fmla="*/ 1761 h 6859759"/>
              <a:gd name="connsiteX2" fmla="*/ 5838204 w 5838204"/>
              <a:gd name="connsiteY2" fmla="*/ 6859759 h 6859759"/>
              <a:gd name="connsiteX3" fmla="*/ 0 w 5838204"/>
              <a:gd name="connsiteY3" fmla="*/ 6858756 h 6859759"/>
              <a:gd name="connsiteX4" fmla="*/ 2446171 w 5838204"/>
              <a:gd name="connsiteY4" fmla="*/ 0 h 685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8204" h="6859759">
                <a:moveTo>
                  <a:pt x="2446171" y="0"/>
                </a:moveTo>
                <a:lnTo>
                  <a:pt x="5838204" y="1761"/>
                </a:lnTo>
                <a:lnTo>
                  <a:pt x="5838204" y="6859759"/>
                </a:lnTo>
                <a:lnTo>
                  <a:pt x="0" y="6858756"/>
                </a:lnTo>
                <a:lnTo>
                  <a:pt x="244617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60350" y="541964"/>
            <a:ext cx="4768938" cy="3818667"/>
          </a:xfrm>
        </p:spPr>
        <p:txBody>
          <a:bodyPr>
            <a:normAutofit/>
          </a:bodyPr>
          <a:lstStyle/>
          <a:p>
            <a:pPr algn="l"/>
            <a:r>
              <a:rPr lang="en-US" sz="5000"/>
              <a:t>Background</a:t>
            </a:r>
          </a:p>
        </p:txBody>
      </p:sp>
      <p:sp>
        <p:nvSpPr>
          <p:cNvPr id="3" name="Subtitle 2"/>
          <p:cNvSpPr>
            <a:spLocks noGrp="1"/>
          </p:cNvSpPr>
          <p:nvPr>
            <p:ph type="subTitle" idx="1"/>
          </p:nvPr>
        </p:nvSpPr>
        <p:spPr>
          <a:xfrm>
            <a:off x="960350" y="4700659"/>
            <a:ext cx="3834392" cy="1604222"/>
          </a:xfrm>
        </p:spPr>
        <p:txBody>
          <a:bodyPr>
            <a:normAutofit/>
          </a:bodyPr>
          <a:lstStyle/>
          <a:p>
            <a:pPr algn="l"/>
            <a:endParaRPr lang="en-US"/>
          </a:p>
        </p:txBody>
      </p:sp>
      <p:cxnSp>
        <p:nvCxnSpPr>
          <p:cNvPr id="50" name="Straight Connector 49">
            <a:extLst>
              <a:ext uri="{FF2B5EF4-FFF2-40B4-BE49-F238E27FC236}">
                <a16:creationId xmlns:a16="http://schemas.microsoft.com/office/drawing/2014/main" id="{50A7A0AD-25ED-4137-AA04-A0E36CAA8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1187" y="10631"/>
            <a:ext cx="876073" cy="68580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186F20B-6445-4368-B022-F9EABF1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307961" y="640726"/>
            <a:ext cx="2884039" cy="621727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F97BBF-9EBF-4BEE-B39C-E6C666941D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4086" y="0"/>
            <a:ext cx="2757914" cy="142520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9FCB2C1-D02F-A4AB-8EB7-1728C918284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08812" y="541964"/>
            <a:ext cx="4336976" cy="5782635"/>
          </a:xfrm>
          <a:prstGeom prst="rect">
            <a:avLst/>
          </a:prstGeom>
        </p:spPr>
      </p:pic>
    </p:spTree>
    <p:extLst>
      <p:ext uri="{BB962C8B-B14F-4D97-AF65-F5344CB8AC3E}">
        <p14:creationId xmlns:p14="http://schemas.microsoft.com/office/powerpoint/2010/main" val="11788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A49195-69EB-4E39-A68A-C232E2D03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3">
            <a:extLst>
              <a:ext uri="{FF2B5EF4-FFF2-40B4-BE49-F238E27FC236}">
                <a16:creationId xmlns:a16="http://schemas.microsoft.com/office/drawing/2014/main" id="{9A92F9DC-743D-47E7-A019-EE09540F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3789" y="6628"/>
            <a:ext cx="4518211" cy="685799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882" h="6857998">
                <a:moveTo>
                  <a:pt x="2702091" y="0"/>
                </a:moveTo>
                <a:lnTo>
                  <a:pt x="6125882" y="0"/>
                </a:lnTo>
                <a:lnTo>
                  <a:pt x="6125882" y="6857998"/>
                </a:lnTo>
                <a:lnTo>
                  <a:pt x="0" y="6846045"/>
                </a:lnTo>
                <a:lnTo>
                  <a:pt x="270209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12048" y="1645542"/>
            <a:ext cx="7009948" cy="3516189"/>
          </a:xfrm>
        </p:spPr>
        <p:txBody>
          <a:bodyPr anchor="t">
            <a:normAutofit/>
          </a:bodyPr>
          <a:lstStyle/>
          <a:p>
            <a:pPr algn="l"/>
            <a:r>
              <a:t>What I Seek to Achieve</a:t>
            </a:r>
            <a:endParaRPr lang="en-US"/>
          </a:p>
        </p:txBody>
      </p:sp>
      <p:sp>
        <p:nvSpPr>
          <p:cNvPr id="3" name="Subtitle 2"/>
          <p:cNvSpPr>
            <a:spLocks noGrp="1"/>
          </p:cNvSpPr>
          <p:nvPr>
            <p:ph type="subTitle" idx="1"/>
          </p:nvPr>
        </p:nvSpPr>
        <p:spPr>
          <a:xfrm>
            <a:off x="8753061" y="3637722"/>
            <a:ext cx="2663687" cy="2026478"/>
          </a:xfrm>
        </p:spPr>
        <p:txBody>
          <a:bodyPr anchor="ctr">
            <a:normAutofit/>
          </a:bodyPr>
          <a:lstStyle/>
          <a:p>
            <a:pPr algn="r"/>
            <a:endParaRPr lang="en-US"/>
          </a:p>
        </p:txBody>
      </p:sp>
      <p:cxnSp>
        <p:nvCxnSpPr>
          <p:cNvPr id="12" name="Straight Connector 11">
            <a:extLst>
              <a:ext uri="{FF2B5EF4-FFF2-40B4-BE49-F238E27FC236}">
                <a16:creationId xmlns:a16="http://schemas.microsoft.com/office/drawing/2014/main" id="{13280B82-CD55-43FD-92C4-F05E2A8D1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5898776" cy="13506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4F542-D561-4AFB-8321-EB900BAF0A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1613647" cy="642738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D9248B-0006-4BFE-8110-40C16E45C0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173896"/>
            <a:ext cx="3094383" cy="36841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593BB5-7AFA-4C8F-AECA-CE733B1FD0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038522" y="0"/>
            <a:ext cx="2153476" cy="44461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21483B-CE28-412B-9C71-9BE081E9DC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277412" y="-1"/>
            <a:ext cx="3914588" cy="20977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9F4738-DD27-44BE-98C6-AB0B2296B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6383" y="5811078"/>
            <a:ext cx="4678017" cy="104692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4C10EA2-1BD8-4267-AA7D-AB8CCA53C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98777" y="5307496"/>
            <a:ext cx="6293223" cy="15505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CB2D5B9-49A8-4D69-303C-6C228119D87D}"/>
              </a:ext>
            </a:extLst>
          </p:cNvPr>
          <p:cNvPicPr>
            <a:picLocks noChangeAspect="1"/>
          </p:cNvPicPr>
          <p:nvPr/>
        </p:nvPicPr>
        <p:blipFill>
          <a:blip r:embed="rId2"/>
          <a:stretch>
            <a:fillRect/>
          </a:stretch>
        </p:blipFill>
        <p:spPr>
          <a:xfrm>
            <a:off x="7002868" y="3116541"/>
            <a:ext cx="4896931" cy="3684104"/>
          </a:xfrm>
          <a:prstGeom prst="rect">
            <a:avLst/>
          </a:prstGeom>
        </p:spPr>
      </p:pic>
    </p:spTree>
    <p:extLst>
      <p:ext uri="{BB962C8B-B14F-4D97-AF65-F5344CB8AC3E}">
        <p14:creationId xmlns:p14="http://schemas.microsoft.com/office/powerpoint/2010/main" val="385926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A49195-69EB-4E39-A68A-C232E2D03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3">
            <a:extLst>
              <a:ext uri="{FF2B5EF4-FFF2-40B4-BE49-F238E27FC236}">
                <a16:creationId xmlns:a16="http://schemas.microsoft.com/office/drawing/2014/main" id="{9A92F9DC-743D-47E7-A019-EE09540F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3789" y="6628"/>
            <a:ext cx="4518211" cy="685799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882" h="6857998">
                <a:moveTo>
                  <a:pt x="2702091" y="0"/>
                </a:moveTo>
                <a:lnTo>
                  <a:pt x="6125882" y="0"/>
                </a:lnTo>
                <a:lnTo>
                  <a:pt x="6125882" y="6857998"/>
                </a:lnTo>
                <a:lnTo>
                  <a:pt x="0" y="6846045"/>
                </a:lnTo>
                <a:lnTo>
                  <a:pt x="270209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12048" y="1645542"/>
            <a:ext cx="7009948" cy="3516189"/>
          </a:xfrm>
        </p:spPr>
        <p:txBody>
          <a:bodyPr anchor="t">
            <a:normAutofit/>
          </a:bodyPr>
          <a:lstStyle/>
          <a:p>
            <a:pPr algn="l"/>
            <a:r>
              <a:t>Lessons Learned</a:t>
            </a:r>
            <a:endParaRPr lang="en-US"/>
          </a:p>
        </p:txBody>
      </p:sp>
      <p:sp>
        <p:nvSpPr>
          <p:cNvPr id="3" name="Subtitle 2"/>
          <p:cNvSpPr>
            <a:spLocks noGrp="1"/>
          </p:cNvSpPr>
          <p:nvPr>
            <p:ph type="subTitle" idx="1"/>
          </p:nvPr>
        </p:nvSpPr>
        <p:spPr>
          <a:xfrm>
            <a:off x="8753061" y="3637722"/>
            <a:ext cx="2663687" cy="2026478"/>
          </a:xfrm>
        </p:spPr>
        <p:txBody>
          <a:bodyPr anchor="ctr">
            <a:normAutofit/>
          </a:bodyPr>
          <a:lstStyle/>
          <a:p>
            <a:pPr algn="r"/>
            <a:endParaRPr lang="en-US"/>
          </a:p>
        </p:txBody>
      </p:sp>
      <p:cxnSp>
        <p:nvCxnSpPr>
          <p:cNvPr id="12" name="Straight Connector 11">
            <a:extLst>
              <a:ext uri="{FF2B5EF4-FFF2-40B4-BE49-F238E27FC236}">
                <a16:creationId xmlns:a16="http://schemas.microsoft.com/office/drawing/2014/main" id="{13280B82-CD55-43FD-92C4-F05E2A8D1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5898776" cy="13506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4F542-D561-4AFB-8321-EB900BAF0A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1613647" cy="642738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D9248B-0006-4BFE-8110-40C16E45C0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173896"/>
            <a:ext cx="3094383" cy="36841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593BB5-7AFA-4C8F-AECA-CE733B1FD0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038522" y="0"/>
            <a:ext cx="2153476" cy="44461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21483B-CE28-412B-9C71-9BE081E9DC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277412" y="-1"/>
            <a:ext cx="3914588" cy="20977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9F4738-DD27-44BE-98C6-AB0B2296B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6383" y="5811078"/>
            <a:ext cx="4678017" cy="104692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4C10EA2-1BD8-4267-AA7D-AB8CCA53C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98777" y="5307496"/>
            <a:ext cx="6293223" cy="15505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097C5FC-27F3-3BBE-4D80-2D58DA843EE2}"/>
              </a:ext>
            </a:extLst>
          </p:cNvPr>
          <p:cNvPicPr>
            <a:picLocks noChangeAspect="1"/>
          </p:cNvPicPr>
          <p:nvPr/>
        </p:nvPicPr>
        <p:blipFill>
          <a:blip r:embed="rId2"/>
          <a:stretch>
            <a:fillRect/>
          </a:stretch>
        </p:blipFill>
        <p:spPr>
          <a:xfrm>
            <a:off x="7101217" y="2674509"/>
            <a:ext cx="4589150" cy="3449101"/>
          </a:xfrm>
          <a:prstGeom prst="rect">
            <a:avLst/>
          </a:prstGeom>
        </p:spPr>
      </p:pic>
    </p:spTree>
    <p:extLst>
      <p:ext uri="{BB962C8B-B14F-4D97-AF65-F5344CB8AC3E}">
        <p14:creationId xmlns:p14="http://schemas.microsoft.com/office/powerpoint/2010/main" val="250299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04899" y="2355112"/>
            <a:ext cx="6933112" cy="3237615"/>
          </a:xfrm>
        </p:spPr>
        <p:txBody>
          <a:bodyPr>
            <a:normAutofit/>
          </a:bodyPr>
          <a:lstStyle/>
          <a:p>
            <a:pPr algn="l"/>
            <a:r>
              <a:t>Summary</a:t>
            </a:r>
            <a:endParaRPr lang="en-US"/>
          </a:p>
        </p:txBody>
      </p:sp>
      <p:sp>
        <p:nvSpPr>
          <p:cNvPr id="3" name="Subtitle 2"/>
          <p:cNvSpPr>
            <a:spLocks noGrp="1"/>
          </p:cNvSpPr>
          <p:nvPr>
            <p:ph type="subTitle" idx="1"/>
          </p:nvPr>
        </p:nvSpPr>
        <p:spPr>
          <a:xfrm>
            <a:off x="1104899" y="1265273"/>
            <a:ext cx="5916873" cy="1066522"/>
          </a:xfrm>
        </p:spPr>
        <p:txBody>
          <a:bodyPr>
            <a:normAutofit/>
          </a:bodyPr>
          <a:lstStyle/>
          <a:p>
            <a:pPr algn="l"/>
            <a:endParaRPr lang="en-US"/>
          </a:p>
        </p:txBody>
      </p:sp>
      <p:pic>
        <p:nvPicPr>
          <p:cNvPr id="24" name="Picture 23" descr="Pen placed on top of a signature line">
            <a:extLst>
              <a:ext uri="{FF2B5EF4-FFF2-40B4-BE49-F238E27FC236}">
                <a16:creationId xmlns:a16="http://schemas.microsoft.com/office/drawing/2014/main" id="{970AD32F-4FB5-9FBB-C683-90F00BDBAD25}"/>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8658226" y="-4762"/>
            <a:ext cx="3541857" cy="6886079"/>
          </a:xfrm>
          <a:custGeom>
            <a:avLst/>
            <a:gdLst/>
            <a:ahLst/>
            <a:cxnLst/>
            <a:rect l="l" t="t" r="r" b="b"/>
            <a:pathLst>
              <a:path w="3541857" h="6886079">
                <a:moveTo>
                  <a:pt x="1248072" y="0"/>
                </a:moveTo>
                <a:lnTo>
                  <a:pt x="3541857" y="0"/>
                </a:lnTo>
                <a:lnTo>
                  <a:pt x="3541857" y="6886079"/>
                </a:lnTo>
                <a:lnTo>
                  <a:pt x="0" y="6864521"/>
                </a:lnTo>
                <a:close/>
              </a:path>
            </a:pathLst>
          </a:custGeom>
        </p:spPr>
      </p:pic>
      <p:cxnSp>
        <p:nvCxnSpPr>
          <p:cNvPr id="30" name="Straight Connector 29">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E10AC2-20ED-4628-9A8E-14F8437B5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08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CC7E-71FC-2164-14AB-C329E272D7F3}"/>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A835D3F5-095E-00EE-F5A2-F8B449950C76}"/>
              </a:ext>
            </a:extLst>
          </p:cNvPr>
          <p:cNvSpPr>
            <a:spLocks noGrp="1"/>
          </p:cNvSpPr>
          <p:nvPr>
            <p:ph idx="1"/>
          </p:nvPr>
        </p:nvSpPr>
        <p:spPr/>
        <p:txBody>
          <a:bodyPr>
            <a:normAutofit fontScale="92500" lnSpcReduction="10000"/>
          </a:bodyPr>
          <a:lstStyle/>
          <a:p>
            <a:pPr marL="0" indent="0">
              <a:buNone/>
            </a:pPr>
            <a:r>
              <a:rPr lang="en-US" dirty="0"/>
              <a:t>Michigan:</a:t>
            </a:r>
          </a:p>
          <a:p>
            <a:pPr lvl="1"/>
            <a:r>
              <a:rPr lang="en-US" dirty="0"/>
              <a:t>Outdoors appreciation</a:t>
            </a:r>
          </a:p>
          <a:p>
            <a:pPr lvl="1"/>
            <a:r>
              <a:rPr lang="en-US" dirty="0"/>
              <a:t>Sports engagement</a:t>
            </a:r>
          </a:p>
          <a:p>
            <a:pPr lvl="1"/>
            <a:endParaRPr lang="en-US" dirty="0"/>
          </a:p>
          <a:p>
            <a:pPr marL="0" indent="0">
              <a:buNone/>
            </a:pPr>
            <a:r>
              <a:rPr lang="en-US" dirty="0"/>
              <a:t>Travel:</a:t>
            </a:r>
          </a:p>
          <a:p>
            <a:pPr lvl="1"/>
            <a:r>
              <a:rPr lang="en-US" dirty="0"/>
              <a:t>Experiencing places</a:t>
            </a:r>
          </a:p>
          <a:p>
            <a:pPr lvl="1"/>
            <a:r>
              <a:rPr lang="en-US" dirty="0"/>
              <a:t>Patience in the journey</a:t>
            </a:r>
          </a:p>
          <a:p>
            <a:pPr lvl="1"/>
            <a:endParaRPr lang="en-US" dirty="0"/>
          </a:p>
          <a:p>
            <a:r>
              <a:rPr lang="en-US" dirty="0"/>
              <a:t>Faith:</a:t>
            </a:r>
          </a:p>
          <a:p>
            <a:pPr lvl="1"/>
            <a:r>
              <a:rPr lang="en-US" dirty="0"/>
              <a:t>Believe in something greater</a:t>
            </a:r>
          </a:p>
          <a:p>
            <a:pPr lvl="1"/>
            <a:r>
              <a:rPr lang="en-US" dirty="0"/>
              <a:t>Life’s purpose is service</a:t>
            </a:r>
          </a:p>
          <a:p>
            <a:pPr marL="457200" lvl="1" indent="0">
              <a:buNone/>
            </a:pPr>
            <a:endParaRPr lang="en-US" dirty="0"/>
          </a:p>
          <a:p>
            <a:endParaRPr lang="en-US" dirty="0"/>
          </a:p>
        </p:txBody>
      </p:sp>
    </p:spTree>
    <p:extLst>
      <p:ext uri="{BB962C8B-B14F-4D97-AF65-F5344CB8AC3E}">
        <p14:creationId xmlns:p14="http://schemas.microsoft.com/office/powerpoint/2010/main" val="423225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F7FCB1-46FF-10A1-F69B-2CCC0F39AFE4}"/>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2B78D151-52A1-46B3-8374-570DA802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812B206-25E9-4F8B-AED7-8353BA625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9100"/>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E142A6D3-8DB2-4EE4-B19A-4C40D070FE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0990" y="4849100"/>
            <a:ext cx="2366826"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D73BD45-87D9-44BD-8E6F-A575FFD9C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2" idx="1"/>
          </p:cNvCxnSpPr>
          <p:nvPr>
            <p:extLst>
              <p:ext uri="{386F3935-93C4-4BCD-93E2-E3B085C9AB24}">
                <p16:designElem xmlns:p16="http://schemas.microsoft.com/office/powerpoint/2015/main" val="1"/>
              </p:ext>
            </p:extLst>
          </p:nvPr>
        </p:nvCxnSpPr>
        <p:spPr>
          <a:xfrm flipH="1">
            <a:off x="0" y="4849099"/>
            <a:ext cx="3027816" cy="100445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2CC1C96-D744-633B-3566-8846FDB21019}"/>
              </a:ext>
            </a:extLst>
          </p:cNvPr>
          <p:cNvSpPr>
            <a:spLocks noGrp="1"/>
          </p:cNvSpPr>
          <p:nvPr>
            <p:ph type="ctrTitle"/>
          </p:nvPr>
        </p:nvSpPr>
        <p:spPr>
          <a:xfrm>
            <a:off x="1524000" y="4995894"/>
            <a:ext cx="9144000" cy="1006339"/>
          </a:xfrm>
        </p:spPr>
        <p:txBody>
          <a:bodyPr>
            <a:normAutofit/>
          </a:bodyPr>
          <a:lstStyle/>
          <a:p>
            <a:r>
              <a:rPr lang="en-US" sz="4000"/>
              <a:t>Education</a:t>
            </a:r>
          </a:p>
        </p:txBody>
      </p:sp>
      <p:sp>
        <p:nvSpPr>
          <p:cNvPr id="3" name="Subtitle 2">
            <a:extLst>
              <a:ext uri="{FF2B5EF4-FFF2-40B4-BE49-F238E27FC236}">
                <a16:creationId xmlns:a16="http://schemas.microsoft.com/office/drawing/2014/main" id="{B9B90026-EE46-1F24-D07B-5B702436D4B4}"/>
              </a:ext>
            </a:extLst>
          </p:cNvPr>
          <p:cNvSpPr>
            <a:spLocks noGrp="1"/>
          </p:cNvSpPr>
          <p:nvPr>
            <p:ph type="subTitle" idx="1"/>
          </p:nvPr>
        </p:nvSpPr>
        <p:spPr>
          <a:xfrm>
            <a:off x="1524000" y="6021186"/>
            <a:ext cx="9144000" cy="440169"/>
          </a:xfrm>
        </p:spPr>
        <p:txBody>
          <a:bodyPr>
            <a:normAutofit/>
          </a:bodyPr>
          <a:lstStyle/>
          <a:p>
            <a:endParaRPr lang="en-US" sz="1600"/>
          </a:p>
        </p:txBody>
      </p:sp>
      <p:pic>
        <p:nvPicPr>
          <p:cNvPr id="9" name="Picture 8">
            <a:extLst>
              <a:ext uri="{FF2B5EF4-FFF2-40B4-BE49-F238E27FC236}">
                <a16:creationId xmlns:a16="http://schemas.microsoft.com/office/drawing/2014/main" id="{FA351360-1A96-9593-4335-5E04AD29F4F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6142" y="533400"/>
            <a:ext cx="2826194" cy="3768259"/>
          </a:xfrm>
          <a:prstGeom prst="rect">
            <a:avLst/>
          </a:prstGeom>
        </p:spPr>
      </p:pic>
      <p:pic>
        <p:nvPicPr>
          <p:cNvPr id="7" name="Picture 6">
            <a:extLst>
              <a:ext uri="{FF2B5EF4-FFF2-40B4-BE49-F238E27FC236}">
                <a16:creationId xmlns:a16="http://schemas.microsoft.com/office/drawing/2014/main" id="{55CA47A0-C42F-EA1E-CA26-6B0B6A56C98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803" y="533400"/>
            <a:ext cx="2826194" cy="3768259"/>
          </a:xfrm>
          <a:prstGeom prst="rect">
            <a:avLst/>
          </a:prstGeom>
        </p:spPr>
      </p:pic>
      <p:pic>
        <p:nvPicPr>
          <p:cNvPr id="5" name="Picture 4">
            <a:extLst>
              <a:ext uri="{FF2B5EF4-FFF2-40B4-BE49-F238E27FC236}">
                <a16:creationId xmlns:a16="http://schemas.microsoft.com/office/drawing/2014/main" id="{101E4768-E665-5E89-17B3-D08237EA4F0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8158808" y="1001078"/>
            <a:ext cx="3499791" cy="2832903"/>
          </a:xfrm>
          <a:prstGeom prst="rect">
            <a:avLst/>
          </a:prstGeom>
        </p:spPr>
      </p:pic>
      <p:cxnSp>
        <p:nvCxnSpPr>
          <p:cNvPr id="73" name="Straight Connector 72">
            <a:extLst>
              <a:ext uri="{FF2B5EF4-FFF2-40B4-BE49-F238E27FC236}">
                <a16:creationId xmlns:a16="http://schemas.microsoft.com/office/drawing/2014/main" id="{2178E38C-83CD-4BC6-893D-662EF9BFAA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602477" y="4849098"/>
            <a:ext cx="339224" cy="200890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965CFDB-63A4-4033-A10B-8444138F68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2420" y="4849097"/>
            <a:ext cx="3309580" cy="138214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4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E6F3-9FB1-5B08-A3DB-3855C27710B4}"/>
              </a:ext>
            </a:extLst>
          </p:cNvPr>
          <p:cNvSpPr>
            <a:spLocks noGrp="1"/>
          </p:cNvSpPr>
          <p:nvPr>
            <p:ph type="title"/>
          </p:nvPr>
        </p:nvSpPr>
        <p:spPr/>
        <p:txBody>
          <a:bodyPr/>
          <a:lstStyle/>
          <a:p>
            <a:r>
              <a:rPr lang="en-US" dirty="0"/>
              <a:t>Education</a:t>
            </a:r>
          </a:p>
        </p:txBody>
      </p:sp>
      <p:sp>
        <p:nvSpPr>
          <p:cNvPr id="3" name="Content Placeholder 2">
            <a:extLst>
              <a:ext uri="{FF2B5EF4-FFF2-40B4-BE49-F238E27FC236}">
                <a16:creationId xmlns:a16="http://schemas.microsoft.com/office/drawing/2014/main" id="{A1C91791-CEF1-CB95-E1D5-6127C56D8C8D}"/>
              </a:ext>
            </a:extLst>
          </p:cNvPr>
          <p:cNvSpPr>
            <a:spLocks noGrp="1"/>
          </p:cNvSpPr>
          <p:nvPr>
            <p:ph idx="1"/>
          </p:nvPr>
        </p:nvSpPr>
        <p:spPr/>
        <p:txBody>
          <a:bodyPr/>
          <a:lstStyle/>
          <a:p>
            <a:r>
              <a:rPr lang="en-US" dirty="0"/>
              <a:t>Western Michigan University</a:t>
            </a:r>
          </a:p>
          <a:p>
            <a:pPr lvl="1"/>
            <a:r>
              <a:rPr lang="en-US" dirty="0"/>
              <a:t>Elementary Education</a:t>
            </a:r>
          </a:p>
          <a:p>
            <a:pPr lvl="1"/>
            <a:r>
              <a:rPr lang="en-US" dirty="0"/>
              <a:t>Communication</a:t>
            </a:r>
          </a:p>
          <a:p>
            <a:pPr lvl="1"/>
            <a:r>
              <a:rPr lang="en-US" dirty="0"/>
              <a:t>Business</a:t>
            </a:r>
          </a:p>
          <a:p>
            <a:r>
              <a:rPr lang="en-US" dirty="0"/>
              <a:t>University of Kansas</a:t>
            </a:r>
          </a:p>
          <a:p>
            <a:pPr lvl="1"/>
            <a:r>
              <a:rPr lang="en-US" dirty="0"/>
              <a:t>Organizational Communication</a:t>
            </a:r>
          </a:p>
          <a:p>
            <a:r>
              <a:rPr lang="en-US" dirty="0"/>
              <a:t>Northern Illinois University</a:t>
            </a:r>
          </a:p>
          <a:p>
            <a:pPr lvl="1"/>
            <a:r>
              <a:rPr lang="en-US" dirty="0"/>
              <a:t>Adult Continuing Education</a:t>
            </a:r>
          </a:p>
          <a:p>
            <a:pPr lvl="1"/>
            <a:r>
              <a:rPr lang="en-US" dirty="0"/>
              <a:t>Human Resource Development</a:t>
            </a:r>
          </a:p>
        </p:txBody>
      </p:sp>
    </p:spTree>
    <p:extLst>
      <p:ext uri="{BB962C8B-B14F-4D97-AF65-F5344CB8AC3E}">
        <p14:creationId xmlns:p14="http://schemas.microsoft.com/office/powerpoint/2010/main" val="153767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BC88933B-CFB2-4662-9CA9-2C1E0838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909EEE1-52DB-4A86-AFCE-CCE904184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305869" y="1994264"/>
            <a:ext cx="6935872" cy="3922755"/>
          </a:xfrm>
        </p:spPr>
        <p:txBody>
          <a:bodyPr>
            <a:normAutofit/>
          </a:bodyPr>
          <a:lstStyle/>
          <a:p>
            <a:pPr algn="r"/>
            <a:r>
              <a:rPr lang="en-US" dirty="0"/>
              <a:t>Professional </a:t>
            </a:r>
          </a:p>
        </p:txBody>
      </p:sp>
      <p:sp>
        <p:nvSpPr>
          <p:cNvPr id="3" name="Subtitle 2"/>
          <p:cNvSpPr>
            <a:spLocks noGrp="1"/>
          </p:cNvSpPr>
          <p:nvPr>
            <p:ph type="subTitle" idx="1"/>
          </p:nvPr>
        </p:nvSpPr>
        <p:spPr>
          <a:xfrm>
            <a:off x="5083790" y="1050878"/>
            <a:ext cx="6157951" cy="943386"/>
          </a:xfrm>
        </p:spPr>
        <p:txBody>
          <a:bodyPr>
            <a:normAutofit/>
          </a:bodyPr>
          <a:lstStyle/>
          <a:p>
            <a:pPr algn="r"/>
            <a:endParaRPr lang="en-US"/>
          </a:p>
        </p:txBody>
      </p:sp>
      <p:pic>
        <p:nvPicPr>
          <p:cNvPr id="6" name="Picture 5" descr="A typewriter with a paper in it">
            <a:extLst>
              <a:ext uri="{FF2B5EF4-FFF2-40B4-BE49-F238E27FC236}">
                <a16:creationId xmlns:a16="http://schemas.microsoft.com/office/drawing/2014/main" id="{CEFA9DBC-CF35-502D-A262-753F8A26B26C}"/>
              </a:ext>
            </a:extLst>
          </p:cNvPr>
          <p:cNvPicPr>
            <a:picLocks noChangeAspect="1"/>
          </p:cNvPicPr>
          <p:nvPr/>
        </p:nvPicPr>
        <p:blipFill>
          <a:blip r:embed="rId2" cstate="email">
            <a:extLst>
              <a:ext uri="{28A0092B-C50C-407E-A947-70E740481C1C}">
                <a14:useLocalDpi xmlns:a14="http://schemas.microsoft.com/office/drawing/2010/main" val="0"/>
              </a:ext>
            </a:extLst>
          </a:blip>
          <a:srcRect b="-1"/>
          <a:stretch/>
        </p:blipFill>
        <p:spPr>
          <a:xfrm>
            <a:off x="-2573" y="10"/>
            <a:ext cx="4811317" cy="6857988"/>
          </a:xfrm>
          <a:custGeom>
            <a:avLst/>
            <a:gdLst/>
            <a:ahLst/>
            <a:cxnLst/>
            <a:rect l="l" t="t" r="r" b="b"/>
            <a:pathLst>
              <a:path w="4811317" h="6857998">
                <a:moveTo>
                  <a:pt x="0" y="0"/>
                </a:moveTo>
                <a:lnTo>
                  <a:pt x="4811317" y="0"/>
                </a:lnTo>
                <a:lnTo>
                  <a:pt x="2712446" y="6857998"/>
                </a:lnTo>
                <a:lnTo>
                  <a:pt x="0" y="6857998"/>
                </a:lnTo>
                <a:close/>
              </a:path>
            </a:pathLst>
          </a:custGeom>
        </p:spPr>
      </p:pic>
      <p:cxnSp>
        <p:nvCxnSpPr>
          <p:cNvPr id="56" name="Straight Connector 55">
            <a:extLst>
              <a:ext uri="{FF2B5EF4-FFF2-40B4-BE49-F238E27FC236}">
                <a16:creationId xmlns:a16="http://schemas.microsoft.com/office/drawing/2014/main" id="{326FE4BA-3BD1-4AB3-A3EB-39FF16D964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BD85EF3-E980-4EF9-BF91-C0540D302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5" idx="2"/>
          </p:cNvCxnSpPr>
          <p:nvPr>
            <p:extLst>
              <p:ext uri="{386F3935-93C4-4BCD-93E2-E3B085C9AB24}">
                <p16:designElem xmlns:p16="http://schemas.microsoft.com/office/powerpoint/2015/main" val="1"/>
              </p:ext>
            </p:extLst>
          </p:nvPr>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65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834DA-0E9D-4F16-83A5-C3C2E4B8A531}"/>
              </a:ext>
            </a:extLst>
          </p:cNvPr>
          <p:cNvSpPr>
            <a:spLocks noGrp="1"/>
          </p:cNvSpPr>
          <p:nvPr>
            <p:ph type="title"/>
          </p:nvPr>
        </p:nvSpPr>
        <p:spPr/>
        <p:txBody>
          <a:bodyPr/>
          <a:lstStyle/>
          <a:p>
            <a:r>
              <a:rPr lang="en-US" dirty="0"/>
              <a:t>Professional Experience</a:t>
            </a:r>
          </a:p>
        </p:txBody>
      </p:sp>
      <p:sp>
        <p:nvSpPr>
          <p:cNvPr id="3" name="Content Placeholder 2">
            <a:extLst>
              <a:ext uri="{FF2B5EF4-FFF2-40B4-BE49-F238E27FC236}">
                <a16:creationId xmlns:a16="http://schemas.microsoft.com/office/drawing/2014/main" id="{10B5BC8D-BB51-5F12-1CDF-E586BE52654B}"/>
              </a:ext>
            </a:extLst>
          </p:cNvPr>
          <p:cNvSpPr>
            <a:spLocks noGrp="1"/>
          </p:cNvSpPr>
          <p:nvPr>
            <p:ph idx="1"/>
          </p:nvPr>
        </p:nvSpPr>
        <p:spPr/>
        <p:txBody>
          <a:bodyPr/>
          <a:lstStyle/>
          <a:p>
            <a:r>
              <a:rPr lang="en-US" dirty="0"/>
              <a:t>Social Security Administration</a:t>
            </a:r>
          </a:p>
          <a:p>
            <a:pPr lvl="1"/>
            <a:r>
              <a:rPr lang="en-US" dirty="0"/>
              <a:t>Patience with people</a:t>
            </a:r>
          </a:p>
          <a:p>
            <a:pPr lvl="1"/>
            <a:r>
              <a:rPr lang="en-US" dirty="0"/>
              <a:t>Helping people</a:t>
            </a:r>
          </a:p>
          <a:p>
            <a:pPr lvl="1"/>
            <a:r>
              <a:rPr lang="en-US" dirty="0"/>
              <a:t>Diverse perspectives</a:t>
            </a:r>
          </a:p>
          <a:p>
            <a:r>
              <a:rPr lang="en-US" dirty="0" err="1"/>
              <a:t>Bellcore</a:t>
            </a:r>
            <a:r>
              <a:rPr lang="en-US" dirty="0"/>
              <a:t> Training and Education </a:t>
            </a:r>
          </a:p>
          <a:p>
            <a:pPr lvl="1"/>
            <a:r>
              <a:rPr lang="en-US" dirty="0"/>
              <a:t>Technology immersion</a:t>
            </a:r>
          </a:p>
          <a:p>
            <a:pPr lvl="1"/>
            <a:r>
              <a:rPr lang="en-US" dirty="0"/>
              <a:t>Course Design</a:t>
            </a:r>
          </a:p>
          <a:p>
            <a:pPr lvl="1"/>
            <a:r>
              <a:rPr lang="en-US" dirty="0"/>
              <a:t>Product promotion</a:t>
            </a:r>
          </a:p>
        </p:txBody>
      </p:sp>
    </p:spTree>
    <p:extLst>
      <p:ext uri="{BB962C8B-B14F-4D97-AF65-F5344CB8AC3E}">
        <p14:creationId xmlns:p14="http://schemas.microsoft.com/office/powerpoint/2010/main" val="98724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96EABF-579F-4307-8952-04905085F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Math And Science Formulas">
            <a:extLst>
              <a:ext uri="{FF2B5EF4-FFF2-40B4-BE49-F238E27FC236}">
                <a16:creationId xmlns:a16="http://schemas.microsoft.com/office/drawing/2014/main" id="{ECBE610B-F057-78AD-83B3-3ED5CF21D18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505"/>
          <a:stretch/>
        </p:blipFill>
        <p:spPr>
          <a:xfrm>
            <a:off x="-33559" y="-3643"/>
            <a:ext cx="12225558" cy="6861643"/>
          </a:xfrm>
          <a:prstGeom prst="rect">
            <a:avLst/>
          </a:prstGeom>
        </p:spPr>
      </p:pic>
      <p:sp>
        <p:nvSpPr>
          <p:cNvPr id="11" name="Rectangle 23">
            <a:extLst>
              <a:ext uri="{FF2B5EF4-FFF2-40B4-BE49-F238E27FC236}">
                <a16:creationId xmlns:a16="http://schemas.microsoft.com/office/drawing/2014/main" id="{233D9D3E-2FB8-42AA-B5E5-1EAB4DA92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3556" y="-14280"/>
            <a:ext cx="4615080" cy="687227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2240216 w 5664007"/>
              <a:gd name="connsiteY0" fmla="*/ 0 h 6857998"/>
              <a:gd name="connsiteX1" fmla="*/ 5664007 w 5664007"/>
              <a:gd name="connsiteY1" fmla="*/ 0 h 6857998"/>
              <a:gd name="connsiteX2" fmla="*/ 5664007 w 5664007"/>
              <a:gd name="connsiteY2" fmla="*/ 6857998 h 6857998"/>
              <a:gd name="connsiteX3" fmla="*/ 0 w 5664007"/>
              <a:gd name="connsiteY3" fmla="*/ 6846045 h 6857998"/>
              <a:gd name="connsiteX4" fmla="*/ 2240216 w 5664007"/>
              <a:gd name="connsiteY4" fmla="*/ 0 h 6857998"/>
              <a:gd name="connsiteX0" fmla="*/ 2170935 w 5594726"/>
              <a:gd name="connsiteY0" fmla="*/ 0 h 6865085"/>
              <a:gd name="connsiteX1" fmla="*/ 5594726 w 5594726"/>
              <a:gd name="connsiteY1" fmla="*/ 0 h 6865085"/>
              <a:gd name="connsiteX2" fmla="*/ 5594726 w 5594726"/>
              <a:gd name="connsiteY2" fmla="*/ 6857998 h 6865085"/>
              <a:gd name="connsiteX3" fmla="*/ 0 w 5594726"/>
              <a:gd name="connsiteY3" fmla="*/ 6865085 h 6865085"/>
              <a:gd name="connsiteX4" fmla="*/ 2170935 w 5594726"/>
              <a:gd name="connsiteY4" fmla="*/ 0 h 6865085"/>
              <a:gd name="connsiteX0" fmla="*/ 2170935 w 5594726"/>
              <a:gd name="connsiteY0" fmla="*/ 0 h 6868625"/>
              <a:gd name="connsiteX1" fmla="*/ 5594726 w 5594726"/>
              <a:gd name="connsiteY1" fmla="*/ 0 h 6868625"/>
              <a:gd name="connsiteX2" fmla="*/ 5594726 w 5594726"/>
              <a:gd name="connsiteY2" fmla="*/ 6868625 h 6868625"/>
              <a:gd name="connsiteX3" fmla="*/ 0 w 5594726"/>
              <a:gd name="connsiteY3" fmla="*/ 6865085 h 6868625"/>
              <a:gd name="connsiteX4" fmla="*/ 2170935 w 5594726"/>
              <a:gd name="connsiteY4" fmla="*/ 0 h 686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4726" h="6868625">
                <a:moveTo>
                  <a:pt x="2170935" y="0"/>
                </a:moveTo>
                <a:lnTo>
                  <a:pt x="5594726" y="0"/>
                </a:lnTo>
                <a:lnTo>
                  <a:pt x="5594726" y="6868625"/>
                </a:lnTo>
                <a:lnTo>
                  <a:pt x="0" y="6865085"/>
                </a:lnTo>
                <a:lnTo>
                  <a:pt x="2170935"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3399" y="1040003"/>
            <a:ext cx="3281149" cy="3150159"/>
          </a:xfrm>
        </p:spPr>
        <p:txBody>
          <a:bodyPr anchor="t">
            <a:normAutofit/>
          </a:bodyPr>
          <a:lstStyle/>
          <a:p>
            <a:pPr algn="l"/>
            <a:r>
              <a:rPr lang="en-US" sz="3700"/>
              <a:t>Teaching Philosophy</a:t>
            </a:r>
          </a:p>
        </p:txBody>
      </p:sp>
      <p:sp>
        <p:nvSpPr>
          <p:cNvPr id="3" name="Subtitle 2"/>
          <p:cNvSpPr>
            <a:spLocks noGrp="1"/>
          </p:cNvSpPr>
          <p:nvPr>
            <p:ph type="subTitle" idx="1"/>
          </p:nvPr>
        </p:nvSpPr>
        <p:spPr>
          <a:xfrm>
            <a:off x="502732" y="4240404"/>
            <a:ext cx="2454227" cy="1577592"/>
          </a:xfrm>
        </p:spPr>
        <p:txBody>
          <a:bodyPr>
            <a:normAutofit/>
          </a:bodyPr>
          <a:lstStyle/>
          <a:p>
            <a:pPr algn="l"/>
            <a:endParaRPr lang="en-US" sz="1600"/>
          </a:p>
        </p:txBody>
      </p:sp>
      <p:cxnSp>
        <p:nvCxnSpPr>
          <p:cNvPr id="13" name="Straight Connector 12">
            <a:extLst>
              <a:ext uri="{FF2B5EF4-FFF2-40B4-BE49-F238E27FC236}">
                <a16:creationId xmlns:a16="http://schemas.microsoft.com/office/drawing/2014/main" id="{69FBE6D3-8499-4BE7-8C12-1BA9F0150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5C1B90-3208-4854-BFDE-310A02639F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B20B9B-B58D-4A05-87A2-6F8C78BD7C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CC7CE6-73AD-436F-BC95-066CC95065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92C383-6990-4C74-A5FF-EAB4A1EA29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56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8D20-C09F-F43A-35D4-CA03685D0E7F}"/>
              </a:ext>
            </a:extLst>
          </p:cNvPr>
          <p:cNvSpPr>
            <a:spLocks noGrp="1"/>
          </p:cNvSpPr>
          <p:nvPr>
            <p:ph type="title"/>
          </p:nvPr>
        </p:nvSpPr>
        <p:spPr/>
        <p:txBody>
          <a:bodyPr/>
          <a:lstStyle/>
          <a:p>
            <a:r>
              <a:rPr lang="en-US" dirty="0"/>
              <a:t>Effective </a:t>
            </a:r>
            <a:r>
              <a:rPr lang="en-US" dirty="0" err="1"/>
              <a:t>TEaching</a:t>
            </a:r>
            <a:endParaRPr lang="en-US" dirty="0"/>
          </a:p>
        </p:txBody>
      </p:sp>
      <p:sp>
        <p:nvSpPr>
          <p:cNvPr id="3" name="Content Placeholder 2">
            <a:extLst>
              <a:ext uri="{FF2B5EF4-FFF2-40B4-BE49-F238E27FC236}">
                <a16:creationId xmlns:a16="http://schemas.microsoft.com/office/drawing/2014/main" id="{0AE4C548-FD34-4BBA-0CA6-B1F8BE05CAF8}"/>
              </a:ext>
            </a:extLst>
          </p:cNvPr>
          <p:cNvSpPr>
            <a:spLocks noGrp="1"/>
          </p:cNvSpPr>
          <p:nvPr>
            <p:ph idx="1"/>
          </p:nvPr>
        </p:nvSpPr>
        <p:spPr/>
        <p:txBody>
          <a:bodyPr/>
          <a:lstStyle/>
          <a:p>
            <a:r>
              <a:rPr lang="en-US" dirty="0"/>
              <a:t>Effective teaching fosters an engaging and challenging learning environment that enhances students’ learning-to-learn capabilities, equipping them with strategies for lifelong success</a:t>
            </a:r>
          </a:p>
        </p:txBody>
      </p:sp>
    </p:spTree>
    <p:extLst>
      <p:ext uri="{BB962C8B-B14F-4D97-AF65-F5344CB8AC3E}">
        <p14:creationId xmlns:p14="http://schemas.microsoft.com/office/powerpoint/2010/main" val="2978561225"/>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E62E91-3991-445A-ADE0-DB143B39320F}">
  <ds:schemaRefs>
    <ds:schemaRef ds:uri="http://schemas.microsoft.com/sharepoint/v3/contenttype/forms"/>
  </ds:schemaRefs>
</ds:datastoreItem>
</file>

<file path=customXml/itemProps2.xml><?xml version="1.0" encoding="utf-8"?>
<ds:datastoreItem xmlns:ds="http://schemas.openxmlformats.org/officeDocument/2006/customXml" ds:itemID="{3C20BE78-9FDF-401B-B412-3AA10EC5BEA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1C180A77-4928-484F-9529-F716C85D6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{9EF0CCF6-583F-4589-B332-96BE6373D3DC}tf22797433_win32</Template>
  <TotalTime>194</TotalTime>
  <Words>743</Words>
  <Application>Microsoft Office PowerPoint</Application>
  <PresentationFormat>Widescreen</PresentationFormat>
  <Paragraphs>81</Paragraphs>
  <Slides>22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Arial</vt:lpstr>
      <vt:lpstr>Calibri</vt:lpstr>
      <vt:lpstr>fkGroteskNeue</vt:lpstr>
      <vt:lpstr>Univers Condensed Light</vt:lpstr>
      <vt:lpstr>var(--font-berkeley-mono)</vt:lpstr>
      <vt:lpstr>Walbaum Display Light</vt:lpstr>
      <vt:lpstr>AngleLinesVTI</vt:lpstr>
      <vt:lpstr>The Sage Series</vt:lpstr>
      <vt:lpstr>Background</vt:lpstr>
      <vt:lpstr>Background</vt:lpstr>
      <vt:lpstr>Education</vt:lpstr>
      <vt:lpstr>Education</vt:lpstr>
      <vt:lpstr>Professional </vt:lpstr>
      <vt:lpstr>Professional Experience</vt:lpstr>
      <vt:lpstr>Teaching Philosophy</vt:lpstr>
      <vt:lpstr>Effective TEaching</vt:lpstr>
      <vt:lpstr>Teaching Philosophy </vt:lpstr>
      <vt:lpstr>Teaching Philosophy</vt:lpstr>
      <vt:lpstr>Teaching Philosophy</vt:lpstr>
      <vt:lpstr>Summary</vt:lpstr>
      <vt:lpstr>What Informs the Philosophy</vt:lpstr>
      <vt:lpstr>Teaching Practice</vt:lpstr>
      <vt:lpstr>Continuous Learning</vt:lpstr>
      <vt:lpstr>Primary Pedagogical Approaches</vt:lpstr>
      <vt:lpstr>Primary Pedagogies</vt:lpstr>
      <vt:lpstr>How I Teach</vt:lpstr>
      <vt:lpstr>What I Seek to Achieve</vt:lpstr>
      <vt:lpstr>Lessons Learned</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Jones, Kevin Jerome</dc:creator>
  <cp:lastModifiedBy>Terence Govender</cp:lastModifiedBy>
  <cp:revision>6</cp:revision>
  <dcterms:created xsi:type="dcterms:W3CDTF">2025-03-01T04:09:22Z</dcterms:created>
  <dcterms:modified xsi:type="dcterms:W3CDTF">2025-03-24T17:21:05Z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