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</p:sldIdLst>
  <p:sldSz cx="18288000" cy="10287000"/>
  <p:notesSz cx="6858000" cy="9144000"/>
  <p:embeddedFontLst>
    <p:embeddedFont>
      <p:font typeface="Now" panose="020B0604020202020204" charset="0"/>
      <p:regular r:id="rId17"/>
    </p:embeddedFont>
    <p:embeddedFont>
      <p:font typeface="Now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181" autoAdjust="0"/>
  </p:normalViewPr>
  <p:slideViewPr>
    <p:cSldViewPr>
      <p:cViewPr varScale="1">
        <p:scale>
          <a:sx n="54" d="100"/>
          <a:sy n="54" d="100"/>
        </p:scale>
        <p:origin x="11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46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28.10.2024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Choosing growth will always come with risk-- we might risk looking silly learning to roller skate, or risk not getting the hang of a new job right away. We have to learn to be comfortable being uncomfortable.</a:t>
            </a:r>
          </a:p>
          <a:p>
            <a:endParaRPr lang="en-US" dirty="0"/>
          </a:p>
          <a:p>
            <a:r>
              <a:rPr lang="en-US" dirty="0"/>
              <a:t>Have you ever used perfectionism as a shield against discomfort or disappointment?</a:t>
            </a:r>
          </a:p>
          <a:p>
            <a:endParaRPr lang="en-US" dirty="0"/>
          </a:p>
          <a:p>
            <a:r>
              <a:rPr lang="en-US" dirty="0"/>
              <a:t>Hiding behind perfectionism can look like:</a:t>
            </a:r>
          </a:p>
          <a:p>
            <a:r>
              <a:rPr lang="en-US" dirty="0"/>
              <a:t>-intentionally giving less than your best so that your best effort does not become vulnerable to critique</a:t>
            </a:r>
          </a:p>
          <a:p>
            <a:r>
              <a:rPr lang="en-US" dirty="0"/>
              <a:t>-avoiding putting effort into new things because you are afraid you won't be good at them</a:t>
            </a:r>
          </a:p>
          <a:p>
            <a:endParaRPr lang="en-US" dirty="0"/>
          </a:p>
          <a:p>
            <a:r>
              <a:rPr lang="en-US" dirty="0"/>
              <a:t>Committing to growth mindset makes us vulnerable, and we have to make a choice to step bravely into the world. If we have a growth mindset, we'll acknowledge when we make mistakes. Acknowledging our mistakes lets us learn from them and improve.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2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38.svg"/><Relationship Id="rId4" Type="http://schemas.openxmlformats.org/officeDocument/2006/relationships/image" Target="../media/image10.sv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0.sv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0.sv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7.png"/><Relationship Id="rId18" Type="http://schemas.openxmlformats.org/officeDocument/2006/relationships/image" Target="../media/image24.sv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12" Type="http://schemas.openxmlformats.org/officeDocument/2006/relationships/image" Target="../media/image14.sv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5" Type="http://schemas.openxmlformats.org/officeDocument/2006/relationships/image" Target="../media/image5.png"/><Relationship Id="rId10" Type="http://schemas.openxmlformats.org/officeDocument/2006/relationships/image" Target="../media/image16.svg"/><Relationship Id="rId4" Type="http://schemas.openxmlformats.org/officeDocument/2006/relationships/image" Target="../media/image22.svg"/><Relationship Id="rId9" Type="http://schemas.openxmlformats.org/officeDocument/2006/relationships/image" Target="../media/image15.png"/><Relationship Id="rId1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0.svg"/><Relationship Id="rId7" Type="http://schemas.openxmlformats.org/officeDocument/2006/relationships/image" Target="../media/image2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svg"/><Relationship Id="rId5" Type="http://schemas.openxmlformats.org/officeDocument/2006/relationships/image" Target="../media/image12.sv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0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6.svg"/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svg"/><Relationship Id="rId5" Type="http://schemas.openxmlformats.org/officeDocument/2006/relationships/image" Target="../media/image12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2464188" y="3706349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6012827" y="0"/>
                </a:moveTo>
                <a:lnTo>
                  <a:pt x="0" y="0"/>
                </a:lnTo>
                <a:lnTo>
                  <a:pt x="0" y="5553665"/>
                </a:lnTo>
                <a:lnTo>
                  <a:pt x="6012827" y="5553665"/>
                </a:lnTo>
                <a:lnTo>
                  <a:pt x="6012827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-2948055" y="4181800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6098111" y="0"/>
                </a:moveTo>
                <a:lnTo>
                  <a:pt x="0" y="0"/>
                </a:lnTo>
                <a:lnTo>
                  <a:pt x="0" y="5632436"/>
                </a:lnTo>
                <a:lnTo>
                  <a:pt x="6098111" y="5632436"/>
                </a:lnTo>
                <a:lnTo>
                  <a:pt x="6098111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1235863" y="-1971515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5713218"/>
                </a:moveTo>
                <a:lnTo>
                  <a:pt x="6185570" y="5713218"/>
                </a:lnTo>
                <a:lnTo>
                  <a:pt x="6185570" y="0"/>
                </a:lnTo>
                <a:lnTo>
                  <a:pt x="0" y="0"/>
                </a:lnTo>
                <a:lnTo>
                  <a:pt x="0" y="5713218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200000" flipV="1">
            <a:off x="1870547" y="-251866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5842034"/>
                </a:moveTo>
                <a:lnTo>
                  <a:pt x="6325037" y="5842034"/>
                </a:lnTo>
                <a:lnTo>
                  <a:pt x="6325037" y="0"/>
                </a:lnTo>
                <a:lnTo>
                  <a:pt x="0" y="0"/>
                </a:lnTo>
                <a:lnTo>
                  <a:pt x="0" y="5842034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200000">
            <a:off x="11378925" y="-203592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589028" y="-1827909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4998054" y="6619312"/>
            <a:ext cx="6386206" cy="5898532"/>
          </a:xfrm>
          <a:custGeom>
            <a:avLst/>
            <a:gdLst/>
            <a:ahLst/>
            <a:cxnLst/>
            <a:rect l="l" t="t" r="r" b="b"/>
            <a:pathLst>
              <a:path w="6386206" h="5898532">
                <a:moveTo>
                  <a:pt x="6386205" y="0"/>
                </a:moveTo>
                <a:lnTo>
                  <a:pt x="0" y="0"/>
                </a:lnTo>
                <a:lnTo>
                  <a:pt x="0" y="5898532"/>
                </a:lnTo>
                <a:lnTo>
                  <a:pt x="6386205" y="5898532"/>
                </a:lnTo>
                <a:lnTo>
                  <a:pt x="6386205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200000" flipH="1">
            <a:off x="5971838" y="7481729"/>
            <a:ext cx="6494217" cy="5998295"/>
          </a:xfrm>
          <a:custGeom>
            <a:avLst/>
            <a:gdLst/>
            <a:ahLst/>
            <a:cxnLst/>
            <a:rect l="l" t="t" r="r" b="b"/>
            <a:pathLst>
              <a:path w="6494217" h="5998295">
                <a:moveTo>
                  <a:pt x="6494216" y="0"/>
                </a:moveTo>
                <a:lnTo>
                  <a:pt x="0" y="0"/>
                </a:lnTo>
                <a:lnTo>
                  <a:pt x="0" y="5998295"/>
                </a:lnTo>
                <a:lnTo>
                  <a:pt x="6494216" y="5998295"/>
                </a:lnTo>
                <a:lnTo>
                  <a:pt x="6494216" y="0"/>
                </a:lnTo>
                <a:close/>
              </a:path>
            </a:pathLst>
          </a:custGeom>
          <a:blipFill>
            <a:blip r:embed="rId16">
              <a:alphaModFix amt="6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394106" y="4329861"/>
            <a:ext cx="16380492" cy="1353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679"/>
              </a:lnSpc>
            </a:pPr>
            <a:r>
              <a:rPr lang="en-US" sz="6488" spc="188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TEACH STUDENTS HOW TO LEARN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02943" y="3829821"/>
            <a:ext cx="6589841" cy="295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50"/>
              </a:lnSpc>
            </a:pPr>
            <a:r>
              <a:rPr lang="en-US" sz="6085" spc="176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IF YOU VALUE EXTRINSIC MOTIVATORS...</a:t>
            </a:r>
          </a:p>
        </p:txBody>
      </p:sp>
      <p:sp>
        <p:nvSpPr>
          <p:cNvPr id="5" name="Freeform 5"/>
          <p:cNvSpPr/>
          <p:nvPr/>
        </p:nvSpPr>
        <p:spPr>
          <a:xfrm rot="7200000">
            <a:off x="8318878" y="4984027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80"/>
                </a:lnTo>
                <a:lnTo>
                  <a:pt x="0" y="4998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200000">
            <a:off x="8213533" y="5061639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80"/>
                </a:lnTo>
                <a:lnTo>
                  <a:pt x="0" y="4998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200000">
            <a:off x="8213533" y="6808979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79"/>
                </a:lnTo>
                <a:lnTo>
                  <a:pt x="0" y="499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7200000">
            <a:off x="8338894" y="6934339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80"/>
                </a:lnTo>
                <a:lnTo>
                  <a:pt x="0" y="4998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200000">
            <a:off x="8233549" y="3111737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80"/>
                </a:lnTo>
                <a:lnTo>
                  <a:pt x="0" y="4998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200000">
            <a:off x="8358909" y="3237097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80"/>
                </a:lnTo>
                <a:lnTo>
                  <a:pt x="0" y="4998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714044" y="1087170"/>
            <a:ext cx="11758312" cy="729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39"/>
              </a:lnSpc>
              <a:spcBef>
                <a:spcPct val="0"/>
              </a:spcBef>
            </a:pPr>
            <a:r>
              <a:rPr lang="en-US" sz="4527" spc="131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...you’ll become a </a:t>
            </a:r>
            <a:r>
              <a:rPr lang="en-US" sz="4527" b="1" spc="131">
                <a:solidFill>
                  <a:srgbClr val="042B60"/>
                </a:solidFill>
                <a:latin typeface="Now Bold"/>
                <a:ea typeface="Now Bold"/>
                <a:cs typeface="Now Bold"/>
                <a:sym typeface="Now Bold"/>
              </a:rPr>
              <a:t>strategic learner</a:t>
            </a:r>
            <a:r>
              <a:rPr lang="en-US" sz="4527" spc="131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099142"/>
            <a:ext cx="7900349" cy="100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8"/>
              </a:lnSpc>
              <a:spcBef>
                <a:spcPct val="0"/>
              </a:spcBef>
            </a:pPr>
            <a:r>
              <a:rPr lang="en-US" sz="3099" spc="89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Strategic learners prioritize getting a “good” grade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4841616"/>
            <a:ext cx="8115300" cy="100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8"/>
              </a:lnSpc>
              <a:spcBef>
                <a:spcPct val="0"/>
              </a:spcBef>
            </a:pPr>
            <a:r>
              <a:rPr lang="en-US" sz="3099" spc="89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Strategic learners see college as a checklist to complete-- get in &amp; get out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6671024"/>
            <a:ext cx="8115300" cy="100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8"/>
              </a:lnSpc>
              <a:spcBef>
                <a:spcPct val="0"/>
              </a:spcBef>
            </a:pPr>
            <a:r>
              <a:rPr lang="en-US" sz="3099" spc="89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Strategic learners will pick a major based on projected job title or salary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54508" y="2207710"/>
            <a:ext cx="7650485" cy="7441836"/>
          </a:xfrm>
          <a:custGeom>
            <a:avLst/>
            <a:gdLst/>
            <a:ahLst/>
            <a:cxnLst/>
            <a:rect l="l" t="t" r="r" b="b"/>
            <a:pathLst>
              <a:path w="7650485" h="7441836">
                <a:moveTo>
                  <a:pt x="0" y="0"/>
                </a:moveTo>
                <a:lnTo>
                  <a:pt x="7650486" y="0"/>
                </a:lnTo>
                <a:lnTo>
                  <a:pt x="7650486" y="7441835"/>
                </a:lnTo>
                <a:lnTo>
                  <a:pt x="0" y="744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2072840"/>
            <a:ext cx="7650485" cy="7441836"/>
          </a:xfrm>
          <a:custGeom>
            <a:avLst/>
            <a:gdLst/>
            <a:ahLst/>
            <a:cxnLst/>
            <a:rect l="l" t="t" r="r" b="b"/>
            <a:pathLst>
              <a:path w="7650485" h="7441836">
                <a:moveTo>
                  <a:pt x="0" y="0"/>
                </a:moveTo>
                <a:lnTo>
                  <a:pt x="7650485" y="0"/>
                </a:lnTo>
                <a:lnTo>
                  <a:pt x="7650485" y="7441835"/>
                </a:lnTo>
                <a:lnTo>
                  <a:pt x="0" y="7441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32134" y="3229793"/>
            <a:ext cx="2057121" cy="84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603" spc="75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 passing grade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040350" y="3018273"/>
            <a:ext cx="2057121" cy="126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603" spc="75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Crossing the class off their list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02805" y="7387080"/>
            <a:ext cx="2515780" cy="1473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262" spc="65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Making someone else happy (parent, friend, spouse, etc.)</a:t>
            </a:r>
          </a:p>
        </p:txBody>
      </p:sp>
      <p:sp>
        <p:nvSpPr>
          <p:cNvPr id="7" name="Freeform 7"/>
          <p:cNvSpPr/>
          <p:nvPr/>
        </p:nvSpPr>
        <p:spPr>
          <a:xfrm>
            <a:off x="9608815" y="2072840"/>
            <a:ext cx="7650485" cy="7441836"/>
          </a:xfrm>
          <a:custGeom>
            <a:avLst/>
            <a:gdLst/>
            <a:ahLst/>
            <a:cxnLst/>
            <a:rect l="l" t="t" r="r" b="b"/>
            <a:pathLst>
              <a:path w="7650485" h="7441836">
                <a:moveTo>
                  <a:pt x="0" y="0"/>
                </a:moveTo>
                <a:lnTo>
                  <a:pt x="7650485" y="0"/>
                </a:lnTo>
                <a:lnTo>
                  <a:pt x="7650485" y="7441835"/>
                </a:lnTo>
                <a:lnTo>
                  <a:pt x="0" y="7441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383006" y="1937970"/>
            <a:ext cx="7650485" cy="7441836"/>
          </a:xfrm>
          <a:custGeom>
            <a:avLst/>
            <a:gdLst/>
            <a:ahLst/>
            <a:cxnLst/>
            <a:rect l="l" t="t" r="r" b="b"/>
            <a:pathLst>
              <a:path w="7650485" h="7441836">
                <a:moveTo>
                  <a:pt x="0" y="0"/>
                </a:moveTo>
                <a:lnTo>
                  <a:pt x="7650486" y="0"/>
                </a:lnTo>
                <a:lnTo>
                  <a:pt x="7650486" y="7441835"/>
                </a:lnTo>
                <a:lnTo>
                  <a:pt x="0" y="744183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9986441" y="3138563"/>
            <a:ext cx="2057121" cy="8448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603" spc="75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 failing grade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29716" y="2927043"/>
            <a:ext cx="2057121" cy="126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603" spc="75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Getting kicked out of class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13620" y="560519"/>
            <a:ext cx="17260761" cy="126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9"/>
              </a:lnSpc>
              <a:spcBef>
                <a:spcPct val="0"/>
              </a:spcBef>
            </a:pPr>
            <a:r>
              <a:rPr lang="en-US" sz="7875" spc="22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STRATEGIC LEARNERS STRIVE FOR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02061" y="5464703"/>
            <a:ext cx="3503763" cy="880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82"/>
              </a:lnSpc>
            </a:pPr>
            <a:r>
              <a:rPr lang="en-US" sz="5490" spc="159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REWARDS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56594" y="4780789"/>
            <a:ext cx="5417610" cy="177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76"/>
              </a:lnSpc>
            </a:pPr>
            <a:r>
              <a:rPr lang="en-US" sz="5486" spc="159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AVOIDING PUNISHMENT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776162" y="7252210"/>
            <a:ext cx="2515780" cy="1473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8"/>
              </a:lnSpc>
            </a:pPr>
            <a:r>
              <a:rPr lang="en-US" sz="2262" spc="65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Making someone else unhappy (parent, friend, spouse, etc.)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040350" y="7354992"/>
            <a:ext cx="2057121" cy="126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603" spc="75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Feeling superior to others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29716" y="7252210"/>
            <a:ext cx="2057121" cy="1267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8"/>
              </a:lnSpc>
            </a:pPr>
            <a:r>
              <a:rPr lang="en-US" sz="2603" spc="75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Feeling inferior to others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3996113" y="33211"/>
            <a:ext cx="1515157" cy="1399454"/>
          </a:xfrm>
          <a:custGeom>
            <a:avLst/>
            <a:gdLst/>
            <a:ahLst/>
            <a:cxnLst/>
            <a:rect l="l" t="t" r="r" b="b"/>
            <a:pathLst>
              <a:path w="1515157" h="1399454">
                <a:moveTo>
                  <a:pt x="0" y="0"/>
                </a:moveTo>
                <a:lnTo>
                  <a:pt x="1515157" y="0"/>
                </a:lnTo>
                <a:lnTo>
                  <a:pt x="1515157" y="1399454"/>
                </a:lnTo>
                <a:lnTo>
                  <a:pt x="0" y="139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200000">
            <a:off x="13938425" y="-50936"/>
            <a:ext cx="1549319" cy="1431008"/>
          </a:xfrm>
          <a:custGeom>
            <a:avLst/>
            <a:gdLst/>
            <a:ahLst/>
            <a:cxnLst/>
            <a:rect l="l" t="t" r="r" b="b"/>
            <a:pathLst>
              <a:path w="1549319" h="1431008">
                <a:moveTo>
                  <a:pt x="0" y="0"/>
                </a:moveTo>
                <a:lnTo>
                  <a:pt x="1549319" y="0"/>
                </a:lnTo>
                <a:lnTo>
                  <a:pt x="1549319" y="1431008"/>
                </a:lnTo>
                <a:lnTo>
                  <a:pt x="0" y="143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5648433" y="828315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200000">
            <a:off x="5412921" y="7939629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76680" y="-2941548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200000">
            <a:off x="6941168" y="-3285076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732540" y="9479783"/>
            <a:ext cx="1515157" cy="1399454"/>
          </a:xfrm>
          <a:custGeom>
            <a:avLst/>
            <a:gdLst/>
            <a:ahLst/>
            <a:cxnLst/>
            <a:rect l="l" t="t" r="r" b="b"/>
            <a:pathLst>
              <a:path w="1515157" h="1399454">
                <a:moveTo>
                  <a:pt x="0" y="0"/>
                </a:moveTo>
                <a:lnTo>
                  <a:pt x="1515157" y="0"/>
                </a:lnTo>
                <a:lnTo>
                  <a:pt x="1515157" y="1399454"/>
                </a:lnTo>
                <a:lnTo>
                  <a:pt x="0" y="13994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 rot="7200000">
            <a:off x="1674851" y="9395635"/>
            <a:ext cx="1549319" cy="1431008"/>
          </a:xfrm>
          <a:custGeom>
            <a:avLst/>
            <a:gdLst/>
            <a:ahLst/>
            <a:cxnLst/>
            <a:rect l="l" t="t" r="r" b="b"/>
            <a:pathLst>
              <a:path w="1549319" h="1431008">
                <a:moveTo>
                  <a:pt x="0" y="0"/>
                </a:moveTo>
                <a:lnTo>
                  <a:pt x="1549319" y="0"/>
                </a:lnTo>
                <a:lnTo>
                  <a:pt x="1549319" y="1431008"/>
                </a:lnTo>
                <a:lnTo>
                  <a:pt x="0" y="14310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6177598" y="4904702"/>
            <a:ext cx="11266548" cy="866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39"/>
              </a:lnSpc>
              <a:spcBef>
                <a:spcPct val="0"/>
              </a:spcBef>
            </a:pPr>
            <a:r>
              <a:rPr lang="en-US" sz="5700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Discussion: what motivates you?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200000">
            <a:off x="4398971" y="-292101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733915" y="-266387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1660768" y="2851207"/>
            <a:ext cx="940638" cy="714885"/>
          </a:xfrm>
          <a:custGeom>
            <a:avLst/>
            <a:gdLst/>
            <a:ahLst/>
            <a:cxnLst/>
            <a:rect l="l" t="t" r="r" b="b"/>
            <a:pathLst>
              <a:path w="940638" h="714885">
                <a:moveTo>
                  <a:pt x="0" y="0"/>
                </a:moveTo>
                <a:lnTo>
                  <a:pt x="940638" y="0"/>
                </a:lnTo>
                <a:lnTo>
                  <a:pt x="940638" y="714885"/>
                </a:lnTo>
                <a:lnTo>
                  <a:pt x="0" y="7148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74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660768" y="3779753"/>
            <a:ext cx="8508658" cy="3552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18"/>
              </a:lnSpc>
            </a:pPr>
            <a:r>
              <a:rPr lang="en-US" sz="4355" spc="126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You can motivate by fear and you can motivate by reward, but both those things are only temporary. The only lasting thing is self motivation.</a:t>
            </a:r>
          </a:p>
        </p:txBody>
      </p:sp>
      <p:sp>
        <p:nvSpPr>
          <p:cNvPr id="8" name="Freeform 8"/>
          <p:cNvSpPr/>
          <p:nvPr/>
        </p:nvSpPr>
        <p:spPr>
          <a:xfrm flipH="1" flipV="1">
            <a:off x="9449167" y="7332199"/>
            <a:ext cx="940638" cy="714885"/>
          </a:xfrm>
          <a:custGeom>
            <a:avLst/>
            <a:gdLst/>
            <a:ahLst/>
            <a:cxnLst/>
            <a:rect l="l" t="t" r="r" b="b"/>
            <a:pathLst>
              <a:path w="940638" h="714885">
                <a:moveTo>
                  <a:pt x="940638" y="714885"/>
                </a:moveTo>
                <a:lnTo>
                  <a:pt x="0" y="714885"/>
                </a:lnTo>
                <a:lnTo>
                  <a:pt x="0" y="0"/>
                </a:lnTo>
                <a:lnTo>
                  <a:pt x="940638" y="0"/>
                </a:lnTo>
                <a:lnTo>
                  <a:pt x="940638" y="714885"/>
                </a:lnTo>
                <a:close/>
              </a:path>
            </a:pathLst>
          </a:custGeom>
          <a:blipFill>
            <a:blip r:embed="rId9">
              <a:alphaModFix amt="6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660768" y="8526499"/>
            <a:ext cx="2715342" cy="49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43"/>
              </a:lnSpc>
            </a:pPr>
            <a:r>
              <a:rPr lang="en-US" sz="3134" spc="90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Homer Rice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8958727" y="550901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6012828" y="0"/>
                </a:moveTo>
                <a:lnTo>
                  <a:pt x="0" y="0"/>
                </a:lnTo>
                <a:lnTo>
                  <a:pt x="0" y="5553666"/>
                </a:lnTo>
                <a:lnTo>
                  <a:pt x="6012828" y="5553666"/>
                </a:lnTo>
                <a:lnTo>
                  <a:pt x="6012828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flipH="1">
            <a:off x="8474861" y="5984468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6098110" y="0"/>
                </a:moveTo>
                <a:lnTo>
                  <a:pt x="0" y="0"/>
                </a:lnTo>
                <a:lnTo>
                  <a:pt x="0" y="5632437"/>
                </a:lnTo>
                <a:lnTo>
                  <a:pt x="6098110" y="5632437"/>
                </a:lnTo>
                <a:lnTo>
                  <a:pt x="609811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V="1">
            <a:off x="3615779" y="-1708254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5713217"/>
                </a:moveTo>
                <a:lnTo>
                  <a:pt x="6185570" y="5713217"/>
                </a:lnTo>
                <a:lnTo>
                  <a:pt x="6185570" y="0"/>
                </a:lnTo>
                <a:lnTo>
                  <a:pt x="0" y="0"/>
                </a:lnTo>
                <a:lnTo>
                  <a:pt x="0" y="5713217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rot="7200000" flipV="1">
            <a:off x="4250463" y="-225540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5842034"/>
                </a:moveTo>
                <a:lnTo>
                  <a:pt x="6325037" y="5842034"/>
                </a:lnTo>
                <a:lnTo>
                  <a:pt x="6325037" y="0"/>
                </a:lnTo>
                <a:lnTo>
                  <a:pt x="0" y="0"/>
                </a:lnTo>
                <a:lnTo>
                  <a:pt x="0" y="5842034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200000">
            <a:off x="13528437" y="16974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2863382" y="426883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-1312926" y="3541357"/>
            <a:ext cx="6386206" cy="5898532"/>
          </a:xfrm>
          <a:custGeom>
            <a:avLst/>
            <a:gdLst/>
            <a:ahLst/>
            <a:cxnLst/>
            <a:rect l="l" t="t" r="r" b="b"/>
            <a:pathLst>
              <a:path w="6386206" h="5898532">
                <a:moveTo>
                  <a:pt x="6386205" y="0"/>
                </a:moveTo>
                <a:lnTo>
                  <a:pt x="0" y="0"/>
                </a:lnTo>
                <a:lnTo>
                  <a:pt x="0" y="5898531"/>
                </a:lnTo>
                <a:lnTo>
                  <a:pt x="6386205" y="5898531"/>
                </a:lnTo>
                <a:lnTo>
                  <a:pt x="6386205" y="0"/>
                </a:lnTo>
                <a:close/>
              </a:path>
            </a:pathLst>
          </a:custGeom>
          <a:blipFill>
            <a:blip r:embed="rId14">
              <a:alphaModFix amt="6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200000" flipH="1">
            <a:off x="-1585688" y="4002330"/>
            <a:ext cx="6494217" cy="5998295"/>
          </a:xfrm>
          <a:custGeom>
            <a:avLst/>
            <a:gdLst/>
            <a:ahLst/>
            <a:cxnLst/>
            <a:rect l="l" t="t" r="r" b="b"/>
            <a:pathLst>
              <a:path w="6494217" h="5998295">
                <a:moveTo>
                  <a:pt x="6494217" y="0"/>
                </a:moveTo>
                <a:lnTo>
                  <a:pt x="0" y="0"/>
                </a:lnTo>
                <a:lnTo>
                  <a:pt x="0" y="5998295"/>
                </a:lnTo>
                <a:lnTo>
                  <a:pt x="6494217" y="5998295"/>
                </a:lnTo>
                <a:lnTo>
                  <a:pt x="6494217" y="0"/>
                </a:lnTo>
                <a:close/>
              </a:path>
            </a:pathLst>
          </a:custGeom>
          <a:blipFill>
            <a:blip r:embed="rId16">
              <a:alphaModFix amt="60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34964" y="-2597707"/>
            <a:ext cx="6012827" cy="5553666"/>
          </a:xfrm>
          <a:custGeom>
            <a:avLst/>
            <a:gdLst/>
            <a:ahLst/>
            <a:cxnLst/>
            <a:rect l="l" t="t" r="r" b="b"/>
            <a:pathLst>
              <a:path w="6012827" h="5553666">
                <a:moveTo>
                  <a:pt x="0" y="0"/>
                </a:moveTo>
                <a:lnTo>
                  <a:pt x="6012827" y="0"/>
                </a:lnTo>
                <a:lnTo>
                  <a:pt x="6012827" y="5553666"/>
                </a:lnTo>
                <a:lnTo>
                  <a:pt x="0" y="55536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951098" y="-2122255"/>
            <a:ext cx="6098110" cy="5632436"/>
          </a:xfrm>
          <a:custGeom>
            <a:avLst/>
            <a:gdLst/>
            <a:ahLst/>
            <a:cxnLst/>
            <a:rect l="l" t="t" r="r" b="b"/>
            <a:pathLst>
              <a:path w="6098110" h="5632436">
                <a:moveTo>
                  <a:pt x="0" y="0"/>
                </a:moveTo>
                <a:lnTo>
                  <a:pt x="6098110" y="0"/>
                </a:lnTo>
                <a:lnTo>
                  <a:pt x="6098110" y="5632436"/>
                </a:lnTo>
                <a:lnTo>
                  <a:pt x="0" y="563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5973246" y="4163901"/>
            <a:ext cx="9595739" cy="1530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119"/>
              </a:lnSpc>
            </a:pPr>
            <a:r>
              <a:rPr lang="en-US" sz="7288" spc="211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MOTIVATION</a:t>
            </a:r>
          </a:p>
        </p:txBody>
      </p:sp>
      <p:sp>
        <p:nvSpPr>
          <p:cNvPr id="5" name="Freeform 5"/>
          <p:cNvSpPr/>
          <p:nvPr/>
        </p:nvSpPr>
        <p:spPr>
          <a:xfrm>
            <a:off x="-665839" y="35101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200000">
            <a:off x="-901352" y="2476544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0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200000">
            <a:off x="13847170" y="6326321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5"/>
                </a:lnTo>
                <a:lnTo>
                  <a:pt x="0" y="5842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0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182115" y="658346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60000"/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056653" y="5813177"/>
            <a:ext cx="5531802" cy="6134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6"/>
              </a:lnSpc>
              <a:spcBef>
                <a:spcPct val="0"/>
              </a:spcBef>
            </a:pPr>
            <a:r>
              <a:rPr lang="en-US" sz="3827" spc="110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HOW DOES IT WORK?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00152" y="1152038"/>
            <a:ext cx="3247095" cy="2999135"/>
          </a:xfrm>
          <a:custGeom>
            <a:avLst/>
            <a:gdLst/>
            <a:ahLst/>
            <a:cxnLst/>
            <a:rect l="l" t="t" r="r" b="b"/>
            <a:pathLst>
              <a:path w="3247095" h="2999135">
                <a:moveTo>
                  <a:pt x="0" y="0"/>
                </a:moveTo>
                <a:lnTo>
                  <a:pt x="3247095" y="0"/>
                </a:lnTo>
                <a:lnTo>
                  <a:pt x="3247095" y="2999135"/>
                </a:lnTo>
                <a:lnTo>
                  <a:pt x="0" y="2999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200000">
            <a:off x="4504677" y="1233726"/>
            <a:ext cx="3320308" cy="3066757"/>
          </a:xfrm>
          <a:custGeom>
            <a:avLst/>
            <a:gdLst/>
            <a:ahLst/>
            <a:cxnLst/>
            <a:rect l="l" t="t" r="r" b="b"/>
            <a:pathLst>
              <a:path w="3320308" h="3066757">
                <a:moveTo>
                  <a:pt x="0" y="0"/>
                </a:moveTo>
                <a:lnTo>
                  <a:pt x="3320308" y="0"/>
                </a:lnTo>
                <a:lnTo>
                  <a:pt x="3320308" y="3066757"/>
                </a:lnTo>
                <a:lnTo>
                  <a:pt x="0" y="30667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200000">
            <a:off x="-1501751" y="3719842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-575346" y="3153334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990406" y="1258343"/>
            <a:ext cx="1184466" cy="1094015"/>
          </a:xfrm>
          <a:custGeom>
            <a:avLst/>
            <a:gdLst/>
            <a:ahLst/>
            <a:cxnLst/>
            <a:rect l="l" t="t" r="r" b="b"/>
            <a:pathLst>
              <a:path w="1184466" h="1094015">
                <a:moveTo>
                  <a:pt x="0" y="0"/>
                </a:moveTo>
                <a:lnTo>
                  <a:pt x="1184466" y="0"/>
                </a:lnTo>
                <a:lnTo>
                  <a:pt x="1184466" y="1094015"/>
                </a:lnTo>
                <a:lnTo>
                  <a:pt x="0" y="109401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200000">
            <a:off x="2919102" y="1288141"/>
            <a:ext cx="1211172" cy="1118682"/>
          </a:xfrm>
          <a:custGeom>
            <a:avLst/>
            <a:gdLst/>
            <a:ahLst/>
            <a:cxnLst/>
            <a:rect l="l" t="t" r="r" b="b"/>
            <a:pathLst>
              <a:path w="1211172" h="1118682">
                <a:moveTo>
                  <a:pt x="0" y="0"/>
                </a:moveTo>
                <a:lnTo>
                  <a:pt x="1211172" y="0"/>
                </a:lnTo>
                <a:lnTo>
                  <a:pt x="1211172" y="1118682"/>
                </a:lnTo>
                <a:lnTo>
                  <a:pt x="0" y="1118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10800000">
            <a:off x="11397130" y="5164045"/>
            <a:ext cx="2500410" cy="286588"/>
          </a:xfrm>
          <a:custGeom>
            <a:avLst/>
            <a:gdLst/>
            <a:ahLst/>
            <a:cxnLst/>
            <a:rect l="l" t="t" r="r" b="b"/>
            <a:pathLst>
              <a:path w="2500410" h="286588">
                <a:moveTo>
                  <a:pt x="0" y="0"/>
                </a:moveTo>
                <a:lnTo>
                  <a:pt x="2500410" y="0"/>
                </a:lnTo>
                <a:lnTo>
                  <a:pt x="2500410" y="286587"/>
                </a:lnTo>
                <a:lnTo>
                  <a:pt x="0" y="2865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1536" r="-315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8322852" y="3499773"/>
            <a:ext cx="8399090" cy="1236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14"/>
              </a:lnSpc>
            </a:pPr>
            <a:r>
              <a:rPr lang="en-US" sz="7685" spc="222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ANSWER: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35370" y="5831154"/>
            <a:ext cx="9223930" cy="3616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10"/>
              </a:lnSpc>
            </a:pPr>
            <a:r>
              <a:rPr lang="en-US" sz="4427" spc="128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To achieve the ultimate degree of drive and motivation, it must come from inside of you and not be driven by external rewards and punishments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7724" y="1491012"/>
            <a:ext cx="6998478" cy="6464048"/>
          </a:xfrm>
          <a:custGeom>
            <a:avLst/>
            <a:gdLst/>
            <a:ahLst/>
            <a:cxnLst/>
            <a:rect l="l" t="t" r="r" b="b"/>
            <a:pathLst>
              <a:path w="6998478" h="6464048">
                <a:moveTo>
                  <a:pt x="0" y="0"/>
                </a:moveTo>
                <a:lnTo>
                  <a:pt x="6998477" y="0"/>
                </a:lnTo>
                <a:lnTo>
                  <a:pt x="6998477" y="6464048"/>
                </a:lnTo>
                <a:lnTo>
                  <a:pt x="0" y="6464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200000">
            <a:off x="-1287824" y="2995784"/>
            <a:ext cx="6018677" cy="5559069"/>
          </a:xfrm>
          <a:custGeom>
            <a:avLst/>
            <a:gdLst/>
            <a:ahLst/>
            <a:cxnLst/>
            <a:rect l="l" t="t" r="r" b="b"/>
            <a:pathLst>
              <a:path w="6018677" h="5559069">
                <a:moveTo>
                  <a:pt x="0" y="0"/>
                </a:moveTo>
                <a:lnTo>
                  <a:pt x="6018677" y="0"/>
                </a:lnTo>
                <a:lnTo>
                  <a:pt x="6018677" y="5559069"/>
                </a:lnTo>
                <a:lnTo>
                  <a:pt x="0" y="5559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766622" y="4821202"/>
            <a:ext cx="6377378" cy="133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68"/>
              </a:lnSpc>
            </a:pPr>
            <a:r>
              <a:rPr lang="en-US" sz="8270" spc="239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QUESTIONS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705964" y="3329868"/>
            <a:ext cx="1229156" cy="1210000"/>
            <a:chOff x="0" y="0"/>
            <a:chExt cx="1638875" cy="1613333"/>
          </a:xfrm>
        </p:grpSpPr>
        <p:sp>
          <p:nvSpPr>
            <p:cNvPr id="6" name="Freeform 6"/>
            <p:cNvSpPr/>
            <p:nvPr/>
          </p:nvSpPr>
          <p:spPr>
            <a:xfrm rot="7200000">
              <a:off x="377873" y="221622"/>
              <a:ext cx="1096574" cy="1012836"/>
            </a:xfrm>
            <a:custGeom>
              <a:avLst/>
              <a:gdLst/>
              <a:ahLst/>
              <a:cxnLst/>
              <a:rect l="l" t="t" r="r" b="b"/>
              <a:pathLst>
                <a:path w="1096574" h="1012836">
                  <a:moveTo>
                    <a:pt x="0" y="0"/>
                  </a:moveTo>
                  <a:lnTo>
                    <a:pt x="1096574" y="0"/>
                  </a:lnTo>
                  <a:lnTo>
                    <a:pt x="1096574" y="1012836"/>
                  </a:lnTo>
                  <a:lnTo>
                    <a:pt x="0" y="1012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6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7200000">
              <a:off x="164427" y="378876"/>
              <a:ext cx="1096574" cy="1012836"/>
            </a:xfrm>
            <a:custGeom>
              <a:avLst/>
              <a:gdLst/>
              <a:ahLst/>
              <a:cxnLst/>
              <a:rect l="l" t="t" r="r" b="b"/>
              <a:pathLst>
                <a:path w="1096574" h="1012836">
                  <a:moveTo>
                    <a:pt x="0" y="0"/>
                  </a:moveTo>
                  <a:lnTo>
                    <a:pt x="1096575" y="0"/>
                  </a:lnTo>
                  <a:lnTo>
                    <a:pt x="1096575" y="1012836"/>
                  </a:lnTo>
                  <a:lnTo>
                    <a:pt x="0" y="1012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6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705964" y="6509015"/>
            <a:ext cx="1259572" cy="1282559"/>
            <a:chOff x="0" y="0"/>
            <a:chExt cx="1679429" cy="1710079"/>
          </a:xfrm>
        </p:grpSpPr>
        <p:sp>
          <p:nvSpPr>
            <p:cNvPr id="9" name="Freeform 9"/>
            <p:cNvSpPr/>
            <p:nvPr/>
          </p:nvSpPr>
          <p:spPr>
            <a:xfrm rot="7200000">
              <a:off x="164427" y="221622"/>
              <a:ext cx="1096574" cy="1012836"/>
            </a:xfrm>
            <a:custGeom>
              <a:avLst/>
              <a:gdLst/>
              <a:ahLst/>
              <a:cxnLst/>
              <a:rect l="l" t="t" r="r" b="b"/>
              <a:pathLst>
                <a:path w="1096574" h="1012836">
                  <a:moveTo>
                    <a:pt x="0" y="0"/>
                  </a:moveTo>
                  <a:lnTo>
                    <a:pt x="1096575" y="0"/>
                  </a:lnTo>
                  <a:lnTo>
                    <a:pt x="1096575" y="1012836"/>
                  </a:lnTo>
                  <a:lnTo>
                    <a:pt x="0" y="1012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6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 rot="7200000">
              <a:off x="418427" y="475622"/>
              <a:ext cx="1096574" cy="1012836"/>
            </a:xfrm>
            <a:custGeom>
              <a:avLst/>
              <a:gdLst/>
              <a:ahLst/>
              <a:cxnLst/>
              <a:rect l="l" t="t" r="r" b="b"/>
              <a:pathLst>
                <a:path w="1096574" h="1012836">
                  <a:moveTo>
                    <a:pt x="0" y="0"/>
                  </a:moveTo>
                  <a:lnTo>
                    <a:pt x="1096575" y="0"/>
                  </a:lnTo>
                  <a:lnTo>
                    <a:pt x="1096575" y="1012836"/>
                  </a:lnTo>
                  <a:lnTo>
                    <a:pt x="0" y="1012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6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175247" y="3291768"/>
            <a:ext cx="6084053" cy="1851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6"/>
              </a:lnSpc>
            </a:pPr>
            <a:r>
              <a:rPr lang="en-US" sz="3827" spc="110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How can we encourage motivation if we don’t have it?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175247" y="6470915"/>
            <a:ext cx="5976578" cy="1232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6"/>
              </a:lnSpc>
            </a:pPr>
            <a:r>
              <a:rPr lang="en-US" sz="3827" spc="110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How do we get inspired?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77724" y="1491012"/>
            <a:ext cx="6998478" cy="6464048"/>
          </a:xfrm>
          <a:custGeom>
            <a:avLst/>
            <a:gdLst/>
            <a:ahLst/>
            <a:cxnLst/>
            <a:rect l="l" t="t" r="r" b="b"/>
            <a:pathLst>
              <a:path w="6998478" h="6464048">
                <a:moveTo>
                  <a:pt x="0" y="0"/>
                </a:moveTo>
                <a:lnTo>
                  <a:pt x="6998477" y="0"/>
                </a:lnTo>
                <a:lnTo>
                  <a:pt x="6998477" y="6464048"/>
                </a:lnTo>
                <a:lnTo>
                  <a:pt x="0" y="64640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200000">
            <a:off x="-1287824" y="2995784"/>
            <a:ext cx="6018677" cy="5559069"/>
          </a:xfrm>
          <a:custGeom>
            <a:avLst/>
            <a:gdLst/>
            <a:ahLst/>
            <a:cxnLst/>
            <a:rect l="l" t="t" r="r" b="b"/>
            <a:pathLst>
              <a:path w="6018677" h="5559069">
                <a:moveTo>
                  <a:pt x="0" y="0"/>
                </a:moveTo>
                <a:lnTo>
                  <a:pt x="6018677" y="0"/>
                </a:lnTo>
                <a:lnTo>
                  <a:pt x="6018677" y="5559069"/>
                </a:lnTo>
                <a:lnTo>
                  <a:pt x="0" y="55590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3625762" y="4821202"/>
            <a:ext cx="4749534" cy="1334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668"/>
              </a:lnSpc>
            </a:pPr>
            <a:r>
              <a:rPr lang="en-US" sz="8270" spc="239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ANSWER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9683356" y="4723036"/>
            <a:ext cx="1229156" cy="1210000"/>
            <a:chOff x="0" y="0"/>
            <a:chExt cx="1638875" cy="1613333"/>
          </a:xfrm>
        </p:grpSpPr>
        <p:sp>
          <p:nvSpPr>
            <p:cNvPr id="6" name="Freeform 6"/>
            <p:cNvSpPr/>
            <p:nvPr/>
          </p:nvSpPr>
          <p:spPr>
            <a:xfrm rot="7200000">
              <a:off x="377873" y="221622"/>
              <a:ext cx="1096574" cy="1012836"/>
            </a:xfrm>
            <a:custGeom>
              <a:avLst/>
              <a:gdLst/>
              <a:ahLst/>
              <a:cxnLst/>
              <a:rect l="l" t="t" r="r" b="b"/>
              <a:pathLst>
                <a:path w="1096574" h="1012836">
                  <a:moveTo>
                    <a:pt x="0" y="0"/>
                  </a:moveTo>
                  <a:lnTo>
                    <a:pt x="1096574" y="0"/>
                  </a:lnTo>
                  <a:lnTo>
                    <a:pt x="1096574" y="1012836"/>
                  </a:lnTo>
                  <a:lnTo>
                    <a:pt x="0" y="1012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60000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 rot="7200000">
              <a:off x="164427" y="378876"/>
              <a:ext cx="1096574" cy="1012836"/>
            </a:xfrm>
            <a:custGeom>
              <a:avLst/>
              <a:gdLst/>
              <a:ahLst/>
              <a:cxnLst/>
              <a:rect l="l" t="t" r="r" b="b"/>
              <a:pathLst>
                <a:path w="1096574" h="1012836">
                  <a:moveTo>
                    <a:pt x="0" y="0"/>
                  </a:moveTo>
                  <a:lnTo>
                    <a:pt x="1096575" y="0"/>
                  </a:lnTo>
                  <a:lnTo>
                    <a:pt x="1096575" y="1012836"/>
                  </a:lnTo>
                  <a:lnTo>
                    <a:pt x="0" y="10128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6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175247" y="4684936"/>
            <a:ext cx="6084053" cy="1851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36"/>
              </a:lnSpc>
            </a:pPr>
            <a:r>
              <a:rPr lang="en-US" sz="3827" spc="110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We don’t wait for it to happen! We create it ourselves.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4794510" y="4104525"/>
            <a:ext cx="1071662" cy="122830"/>
          </a:xfrm>
          <a:custGeom>
            <a:avLst/>
            <a:gdLst/>
            <a:ahLst/>
            <a:cxnLst/>
            <a:rect l="l" t="t" r="r" b="b"/>
            <a:pathLst>
              <a:path w="1071662" h="122830">
                <a:moveTo>
                  <a:pt x="0" y="0"/>
                </a:moveTo>
                <a:lnTo>
                  <a:pt x="1071662" y="0"/>
                </a:lnTo>
                <a:lnTo>
                  <a:pt x="1071662" y="122829"/>
                </a:lnTo>
                <a:lnTo>
                  <a:pt x="0" y="1228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536" r="-315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394316" y="2955609"/>
            <a:ext cx="2593282" cy="2395249"/>
          </a:xfrm>
          <a:custGeom>
            <a:avLst/>
            <a:gdLst/>
            <a:ahLst/>
            <a:cxnLst/>
            <a:rect l="l" t="t" r="r" b="b"/>
            <a:pathLst>
              <a:path w="2593282" h="2395249">
                <a:moveTo>
                  <a:pt x="0" y="0"/>
                </a:moveTo>
                <a:lnTo>
                  <a:pt x="2593282" y="0"/>
                </a:lnTo>
                <a:lnTo>
                  <a:pt x="2593282" y="2395249"/>
                </a:lnTo>
                <a:lnTo>
                  <a:pt x="0" y="23952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200000">
            <a:off x="6269196" y="2986083"/>
            <a:ext cx="2687792" cy="2482542"/>
          </a:xfrm>
          <a:custGeom>
            <a:avLst/>
            <a:gdLst/>
            <a:ahLst/>
            <a:cxnLst/>
            <a:rect l="l" t="t" r="r" b="b"/>
            <a:pathLst>
              <a:path w="2687792" h="2482542">
                <a:moveTo>
                  <a:pt x="0" y="0"/>
                </a:moveTo>
                <a:lnTo>
                  <a:pt x="2687792" y="0"/>
                </a:lnTo>
                <a:lnTo>
                  <a:pt x="2687792" y="2482543"/>
                </a:lnTo>
                <a:lnTo>
                  <a:pt x="0" y="248254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234740" y="2318783"/>
            <a:ext cx="3495018" cy="3228126"/>
          </a:xfrm>
          <a:custGeom>
            <a:avLst/>
            <a:gdLst/>
            <a:ahLst/>
            <a:cxnLst/>
            <a:rect l="l" t="t" r="r" b="b"/>
            <a:pathLst>
              <a:path w="3495018" h="3228126">
                <a:moveTo>
                  <a:pt x="0" y="0"/>
                </a:moveTo>
                <a:lnTo>
                  <a:pt x="3495019" y="0"/>
                </a:lnTo>
                <a:lnTo>
                  <a:pt x="3495019" y="3228126"/>
                </a:lnTo>
                <a:lnTo>
                  <a:pt x="0" y="32281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78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200000">
            <a:off x="1479395" y="3070262"/>
            <a:ext cx="3005709" cy="2776182"/>
          </a:xfrm>
          <a:custGeom>
            <a:avLst/>
            <a:gdLst/>
            <a:ahLst/>
            <a:cxnLst/>
            <a:rect l="l" t="t" r="r" b="b"/>
            <a:pathLst>
              <a:path w="3005709" h="2776182">
                <a:moveTo>
                  <a:pt x="0" y="0"/>
                </a:moveTo>
                <a:lnTo>
                  <a:pt x="3005709" y="0"/>
                </a:lnTo>
                <a:lnTo>
                  <a:pt x="3005709" y="2776182"/>
                </a:lnTo>
                <a:lnTo>
                  <a:pt x="0" y="27761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78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822944" y="6397088"/>
            <a:ext cx="2584175" cy="2386838"/>
          </a:xfrm>
          <a:custGeom>
            <a:avLst/>
            <a:gdLst/>
            <a:ahLst/>
            <a:cxnLst/>
            <a:rect l="l" t="t" r="r" b="b"/>
            <a:pathLst>
              <a:path w="2584175" h="2386838">
                <a:moveTo>
                  <a:pt x="0" y="0"/>
                </a:moveTo>
                <a:lnTo>
                  <a:pt x="2584174" y="0"/>
                </a:lnTo>
                <a:lnTo>
                  <a:pt x="2584174" y="2386837"/>
                </a:lnTo>
                <a:lnTo>
                  <a:pt x="0" y="23868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alphaModFix amt="6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7200000">
            <a:off x="5074804" y="6456500"/>
            <a:ext cx="2599137" cy="2400658"/>
          </a:xfrm>
          <a:custGeom>
            <a:avLst/>
            <a:gdLst/>
            <a:ahLst/>
            <a:cxnLst/>
            <a:rect l="l" t="t" r="r" b="b"/>
            <a:pathLst>
              <a:path w="2599137" h="2400658">
                <a:moveTo>
                  <a:pt x="0" y="0"/>
                </a:moveTo>
                <a:lnTo>
                  <a:pt x="2599138" y="0"/>
                </a:lnTo>
                <a:lnTo>
                  <a:pt x="2599138" y="2400658"/>
                </a:lnTo>
                <a:lnTo>
                  <a:pt x="0" y="24006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885999" y="7532069"/>
            <a:ext cx="1101599" cy="124760"/>
          </a:xfrm>
          <a:custGeom>
            <a:avLst/>
            <a:gdLst/>
            <a:ahLst/>
            <a:cxnLst/>
            <a:rect l="l" t="t" r="r" b="b"/>
            <a:pathLst>
              <a:path w="1101599" h="124760">
                <a:moveTo>
                  <a:pt x="0" y="0"/>
                </a:moveTo>
                <a:lnTo>
                  <a:pt x="1101599" y="0"/>
                </a:lnTo>
                <a:lnTo>
                  <a:pt x="1101599" y="124760"/>
                </a:lnTo>
                <a:lnTo>
                  <a:pt x="0" y="12476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20091" r="-311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5150997" y="6870245"/>
            <a:ext cx="2256122" cy="177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2165" b="1" spc="62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Think curiosity, interest, desire, a need for under-standing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62896" y="3449297"/>
            <a:ext cx="2256122" cy="177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2165" b="1" spc="62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Things that motivate you come from outside yourself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98604" y="3424489"/>
            <a:ext cx="2967291" cy="1053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2"/>
              </a:lnSpc>
            </a:pPr>
            <a:r>
              <a:rPr lang="en-US" sz="3242" b="1" spc="9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EXTRINSIC</a:t>
            </a:r>
          </a:p>
          <a:p>
            <a:pPr algn="ctr">
              <a:lnSpc>
                <a:spcPts val="4182"/>
              </a:lnSpc>
            </a:pPr>
            <a:r>
              <a:rPr lang="en-US" sz="3242" b="1" spc="9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MOTIVATION</a:t>
            </a:r>
          </a:p>
        </p:txBody>
      </p:sp>
      <p:sp>
        <p:nvSpPr>
          <p:cNvPr id="13" name="Freeform 13"/>
          <p:cNvSpPr/>
          <p:nvPr/>
        </p:nvSpPr>
        <p:spPr>
          <a:xfrm>
            <a:off x="12378101" y="7470654"/>
            <a:ext cx="1071662" cy="122830"/>
          </a:xfrm>
          <a:custGeom>
            <a:avLst/>
            <a:gdLst/>
            <a:ahLst/>
            <a:cxnLst/>
            <a:rect l="l" t="t" r="r" b="b"/>
            <a:pathLst>
              <a:path w="1071662" h="122830">
                <a:moveTo>
                  <a:pt x="0" y="0"/>
                </a:moveTo>
                <a:lnTo>
                  <a:pt x="1071662" y="0"/>
                </a:lnTo>
                <a:lnTo>
                  <a:pt x="1071662" y="122830"/>
                </a:lnTo>
                <a:lnTo>
                  <a:pt x="0" y="12283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536" r="-31509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rot="-10800000" flipV="1">
            <a:off x="9419401" y="6298444"/>
            <a:ext cx="2650558" cy="2448152"/>
          </a:xfrm>
          <a:custGeom>
            <a:avLst/>
            <a:gdLst/>
            <a:ahLst/>
            <a:cxnLst/>
            <a:rect l="l" t="t" r="r" b="b"/>
            <a:pathLst>
              <a:path w="2650558" h="2448152">
                <a:moveTo>
                  <a:pt x="0" y="2448151"/>
                </a:moveTo>
                <a:lnTo>
                  <a:pt x="2650558" y="2448151"/>
                </a:lnTo>
                <a:lnTo>
                  <a:pt x="2650558" y="0"/>
                </a:lnTo>
                <a:lnTo>
                  <a:pt x="0" y="0"/>
                </a:lnTo>
                <a:lnTo>
                  <a:pt x="0" y="2448151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 rot="-3600000" flipV="1">
            <a:off x="9402429" y="6254434"/>
            <a:ext cx="2766532" cy="2555269"/>
          </a:xfrm>
          <a:custGeom>
            <a:avLst/>
            <a:gdLst/>
            <a:ahLst/>
            <a:cxnLst/>
            <a:rect l="l" t="t" r="r" b="b"/>
            <a:pathLst>
              <a:path w="2766532" h="2555269">
                <a:moveTo>
                  <a:pt x="0" y="2555269"/>
                </a:moveTo>
                <a:lnTo>
                  <a:pt x="2766532" y="2555269"/>
                </a:lnTo>
                <a:lnTo>
                  <a:pt x="2766532" y="0"/>
                </a:lnTo>
                <a:lnTo>
                  <a:pt x="0" y="0"/>
                </a:lnTo>
                <a:lnTo>
                  <a:pt x="0" y="2555269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 rot="-10800000" flipV="1">
            <a:off x="13714575" y="5800239"/>
            <a:ext cx="3514500" cy="3246120"/>
          </a:xfrm>
          <a:custGeom>
            <a:avLst/>
            <a:gdLst/>
            <a:ahLst/>
            <a:cxnLst/>
            <a:rect l="l" t="t" r="r" b="b"/>
            <a:pathLst>
              <a:path w="3514500" h="3246120">
                <a:moveTo>
                  <a:pt x="0" y="3246120"/>
                </a:moveTo>
                <a:lnTo>
                  <a:pt x="3514500" y="3246120"/>
                </a:lnTo>
                <a:lnTo>
                  <a:pt x="3514500" y="0"/>
                </a:lnTo>
                <a:lnTo>
                  <a:pt x="0" y="0"/>
                </a:lnTo>
                <a:lnTo>
                  <a:pt x="0" y="3246120"/>
                </a:lnTo>
                <a:close/>
              </a:path>
            </a:pathLst>
          </a:custGeom>
          <a:blipFill>
            <a:blip r:embed="rId9">
              <a:alphaModFix amt="78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 rot="-3600000" flipV="1">
            <a:off x="13960593" y="5855792"/>
            <a:ext cx="3022463" cy="2791657"/>
          </a:xfrm>
          <a:custGeom>
            <a:avLst/>
            <a:gdLst/>
            <a:ahLst/>
            <a:cxnLst/>
            <a:rect l="l" t="t" r="r" b="b"/>
            <a:pathLst>
              <a:path w="3022463" h="2791657">
                <a:moveTo>
                  <a:pt x="0" y="2791657"/>
                </a:moveTo>
                <a:lnTo>
                  <a:pt x="3022464" y="2791657"/>
                </a:lnTo>
                <a:lnTo>
                  <a:pt x="3022464" y="0"/>
                </a:lnTo>
                <a:lnTo>
                  <a:pt x="0" y="0"/>
                </a:lnTo>
                <a:lnTo>
                  <a:pt x="0" y="2791657"/>
                </a:lnTo>
                <a:close/>
              </a:path>
            </a:pathLst>
          </a:custGeom>
          <a:blipFill>
            <a:blip r:embed="rId11">
              <a:alphaModFix amt="79000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 rot="-10800000" flipV="1">
            <a:off x="10866325" y="3020989"/>
            <a:ext cx="2440563" cy="2254192"/>
          </a:xfrm>
          <a:custGeom>
            <a:avLst/>
            <a:gdLst/>
            <a:ahLst/>
            <a:cxnLst/>
            <a:rect l="l" t="t" r="r" b="b"/>
            <a:pathLst>
              <a:path w="2440563" h="2254192">
                <a:moveTo>
                  <a:pt x="0" y="2254192"/>
                </a:moveTo>
                <a:lnTo>
                  <a:pt x="2440563" y="2254192"/>
                </a:lnTo>
                <a:lnTo>
                  <a:pt x="2440563" y="0"/>
                </a:lnTo>
                <a:lnTo>
                  <a:pt x="0" y="0"/>
                </a:lnTo>
                <a:lnTo>
                  <a:pt x="0" y="2254192"/>
                </a:lnTo>
                <a:close/>
              </a:path>
            </a:pathLst>
          </a:custGeom>
          <a:blipFill>
            <a:blip r:embed="rId13">
              <a:alphaModFix amt="60000"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 rot="-3600000" flipV="1">
            <a:off x="10690374" y="3016131"/>
            <a:ext cx="2647022" cy="2444886"/>
          </a:xfrm>
          <a:custGeom>
            <a:avLst/>
            <a:gdLst/>
            <a:ahLst/>
            <a:cxnLst/>
            <a:rect l="l" t="t" r="r" b="b"/>
            <a:pathLst>
              <a:path w="2647022" h="2444886">
                <a:moveTo>
                  <a:pt x="0" y="2444886"/>
                </a:moveTo>
                <a:lnTo>
                  <a:pt x="2647022" y="2444886"/>
                </a:lnTo>
                <a:lnTo>
                  <a:pt x="2647022" y="0"/>
                </a:lnTo>
                <a:lnTo>
                  <a:pt x="0" y="0"/>
                </a:lnTo>
                <a:lnTo>
                  <a:pt x="0" y="2444886"/>
                </a:lnTo>
                <a:close/>
              </a:path>
            </a:pathLst>
          </a:custGeom>
          <a:blipFill>
            <a:blip r:embed="rId15">
              <a:alphaModFix amt="60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 rot="-10800000">
            <a:off x="9320973" y="4042144"/>
            <a:ext cx="1101599" cy="124760"/>
          </a:xfrm>
          <a:custGeom>
            <a:avLst/>
            <a:gdLst/>
            <a:ahLst/>
            <a:cxnLst/>
            <a:rect l="l" t="t" r="r" b="b"/>
            <a:pathLst>
              <a:path w="1101599" h="124760">
                <a:moveTo>
                  <a:pt x="0" y="0"/>
                </a:moveTo>
                <a:lnTo>
                  <a:pt x="1101598" y="0"/>
                </a:lnTo>
                <a:lnTo>
                  <a:pt x="1101598" y="124761"/>
                </a:lnTo>
                <a:lnTo>
                  <a:pt x="0" y="12476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20091" r="-31135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0939496" y="3222848"/>
            <a:ext cx="2256122" cy="177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2165" b="1" spc="62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Think deadlines, grades, money, rewards, and punishments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587981" y="6598095"/>
            <a:ext cx="2256122" cy="1776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3"/>
              </a:lnSpc>
            </a:pPr>
            <a:r>
              <a:rPr lang="en-US" sz="2165" b="1" spc="62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Feelings/desires that motivate you come from inside yourself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979909" y="6932910"/>
            <a:ext cx="2983831" cy="1046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9"/>
              </a:lnSpc>
            </a:pPr>
            <a:r>
              <a:rPr lang="en-US" sz="3240" b="1" spc="93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INTRINSIC MOTIVATION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034504" y="674162"/>
            <a:ext cx="14218991" cy="1203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42"/>
              </a:lnSpc>
            </a:pPr>
            <a:r>
              <a:rPr lang="en-US" sz="7474" spc="216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TWO TYPES OF MOTIVATION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200000">
            <a:off x="11614154" y="1921324"/>
            <a:ext cx="11301837" cy="10438788"/>
          </a:xfrm>
          <a:custGeom>
            <a:avLst/>
            <a:gdLst/>
            <a:ahLst/>
            <a:cxnLst/>
            <a:rect l="l" t="t" r="r" b="b"/>
            <a:pathLst>
              <a:path w="11301837" h="10438788">
                <a:moveTo>
                  <a:pt x="0" y="0"/>
                </a:moveTo>
                <a:lnTo>
                  <a:pt x="11301837" y="0"/>
                </a:lnTo>
                <a:lnTo>
                  <a:pt x="11301837" y="10438788"/>
                </a:lnTo>
                <a:lnTo>
                  <a:pt x="0" y="10438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050550" y="1797354"/>
            <a:ext cx="11052632" cy="10208613"/>
          </a:xfrm>
          <a:custGeom>
            <a:avLst/>
            <a:gdLst/>
            <a:ahLst/>
            <a:cxnLst/>
            <a:rect l="l" t="t" r="r" b="b"/>
            <a:pathLst>
              <a:path w="11052632" h="10208613">
                <a:moveTo>
                  <a:pt x="0" y="0"/>
                </a:moveTo>
                <a:lnTo>
                  <a:pt x="11052632" y="0"/>
                </a:lnTo>
                <a:lnTo>
                  <a:pt x="11052632" y="10208613"/>
                </a:lnTo>
                <a:lnTo>
                  <a:pt x="0" y="102086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200000">
            <a:off x="4398971" y="-2921017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7" y="0"/>
                </a:lnTo>
                <a:lnTo>
                  <a:pt x="6325037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3733915" y="-2663877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1" y="0"/>
                </a:lnTo>
                <a:lnTo>
                  <a:pt x="6185571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37779" y="3640314"/>
            <a:ext cx="9812770" cy="33876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61"/>
              </a:lnSpc>
              <a:spcBef>
                <a:spcPct val="0"/>
              </a:spcBef>
            </a:pPr>
            <a:r>
              <a:rPr lang="en-US" sz="6946" spc="201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What does this look like when it comes to a college education?</a:t>
            </a:r>
          </a:p>
        </p:txBody>
      </p:sp>
      <p:sp>
        <p:nvSpPr>
          <p:cNvPr id="7" name="Freeform 7"/>
          <p:cNvSpPr/>
          <p:nvPr/>
        </p:nvSpPr>
        <p:spPr>
          <a:xfrm>
            <a:off x="11672424" y="0"/>
            <a:ext cx="4968134" cy="5244671"/>
          </a:xfrm>
          <a:custGeom>
            <a:avLst/>
            <a:gdLst/>
            <a:ahLst/>
            <a:cxnLst/>
            <a:rect l="l" t="t" r="r" b="b"/>
            <a:pathLst>
              <a:path w="4968134" h="5244671">
                <a:moveTo>
                  <a:pt x="0" y="0"/>
                </a:moveTo>
                <a:lnTo>
                  <a:pt x="4968134" y="0"/>
                </a:lnTo>
                <a:lnTo>
                  <a:pt x="4968134" y="5244671"/>
                </a:lnTo>
                <a:lnTo>
                  <a:pt x="0" y="52446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144000" y="320655"/>
            <a:ext cx="3076456" cy="2953398"/>
          </a:xfrm>
          <a:custGeom>
            <a:avLst/>
            <a:gdLst/>
            <a:ahLst/>
            <a:cxnLst/>
            <a:rect l="l" t="t" r="r" b="b"/>
            <a:pathLst>
              <a:path w="3076456" h="2953398">
                <a:moveTo>
                  <a:pt x="0" y="0"/>
                </a:moveTo>
                <a:lnTo>
                  <a:pt x="3076456" y="0"/>
                </a:lnTo>
                <a:lnTo>
                  <a:pt x="3076456" y="2953398"/>
                </a:lnTo>
                <a:lnTo>
                  <a:pt x="0" y="29533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020193" y="4274620"/>
            <a:ext cx="6267807" cy="5732195"/>
          </a:xfrm>
          <a:custGeom>
            <a:avLst/>
            <a:gdLst/>
            <a:ahLst/>
            <a:cxnLst/>
            <a:rect l="l" t="t" r="r" b="b"/>
            <a:pathLst>
              <a:path w="6267807" h="5732195">
                <a:moveTo>
                  <a:pt x="0" y="0"/>
                </a:moveTo>
                <a:lnTo>
                  <a:pt x="6267807" y="0"/>
                </a:lnTo>
                <a:lnTo>
                  <a:pt x="6267807" y="5732195"/>
                </a:lnTo>
                <a:lnTo>
                  <a:pt x="0" y="57321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60342" y="2481481"/>
            <a:ext cx="6185571" cy="5713218"/>
          </a:xfrm>
          <a:custGeom>
            <a:avLst/>
            <a:gdLst/>
            <a:ahLst/>
            <a:cxnLst/>
            <a:rect l="l" t="t" r="r" b="b"/>
            <a:pathLst>
              <a:path w="6185571" h="5713218">
                <a:moveTo>
                  <a:pt x="0" y="0"/>
                </a:moveTo>
                <a:lnTo>
                  <a:pt x="6185570" y="0"/>
                </a:lnTo>
                <a:lnTo>
                  <a:pt x="6185570" y="5713218"/>
                </a:lnTo>
                <a:lnTo>
                  <a:pt x="0" y="57132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0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 rot="7200000">
            <a:off x="-1095855" y="2137953"/>
            <a:ext cx="6325037" cy="5842034"/>
          </a:xfrm>
          <a:custGeom>
            <a:avLst/>
            <a:gdLst/>
            <a:ahLst/>
            <a:cxnLst/>
            <a:rect l="l" t="t" r="r" b="b"/>
            <a:pathLst>
              <a:path w="6325037" h="5842034">
                <a:moveTo>
                  <a:pt x="0" y="0"/>
                </a:moveTo>
                <a:lnTo>
                  <a:pt x="6325038" y="0"/>
                </a:lnTo>
                <a:lnTo>
                  <a:pt x="6325038" y="5842034"/>
                </a:lnTo>
                <a:lnTo>
                  <a:pt x="0" y="58420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0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602943" y="3829821"/>
            <a:ext cx="6589841" cy="295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50"/>
              </a:lnSpc>
            </a:pPr>
            <a:r>
              <a:rPr lang="en-US" sz="6085" spc="176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IF YOU VALUE INTRINSIC MOTIVATORS...</a:t>
            </a:r>
          </a:p>
        </p:txBody>
      </p:sp>
      <p:sp>
        <p:nvSpPr>
          <p:cNvPr id="5" name="Freeform 5"/>
          <p:cNvSpPr/>
          <p:nvPr/>
        </p:nvSpPr>
        <p:spPr>
          <a:xfrm rot="7200000">
            <a:off x="8318878" y="4984027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80"/>
                </a:lnTo>
                <a:lnTo>
                  <a:pt x="0" y="4998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7200000">
            <a:off x="8213533" y="5061639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80"/>
                </a:lnTo>
                <a:lnTo>
                  <a:pt x="0" y="4998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7200000">
            <a:off x="8213533" y="6808979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79"/>
                </a:lnTo>
                <a:lnTo>
                  <a:pt x="0" y="4998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7200000">
            <a:off x="8338894" y="6934339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80"/>
                </a:lnTo>
                <a:lnTo>
                  <a:pt x="0" y="4998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7200000">
            <a:off x="8233549" y="3111737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80"/>
                </a:lnTo>
                <a:lnTo>
                  <a:pt x="0" y="49988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 rot="7200000">
            <a:off x="8358909" y="3237097"/>
            <a:ext cx="541208" cy="499880"/>
          </a:xfrm>
          <a:custGeom>
            <a:avLst/>
            <a:gdLst/>
            <a:ahLst/>
            <a:cxnLst/>
            <a:rect l="l" t="t" r="r" b="b"/>
            <a:pathLst>
              <a:path w="541208" h="499880">
                <a:moveTo>
                  <a:pt x="0" y="0"/>
                </a:moveTo>
                <a:lnTo>
                  <a:pt x="541208" y="0"/>
                </a:lnTo>
                <a:lnTo>
                  <a:pt x="541208" y="499880"/>
                </a:lnTo>
                <a:lnTo>
                  <a:pt x="0" y="4998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0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5714044" y="1087170"/>
            <a:ext cx="11758312" cy="738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839"/>
              </a:lnSpc>
              <a:spcBef>
                <a:spcPct val="0"/>
              </a:spcBef>
            </a:pPr>
            <a:r>
              <a:rPr lang="en-US" sz="4527" spc="131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...you’ll become a </a:t>
            </a:r>
            <a:r>
              <a:rPr lang="en-US" sz="4527" b="1" spc="131">
                <a:solidFill>
                  <a:srgbClr val="042B60"/>
                </a:solidFill>
                <a:latin typeface="Now Bold"/>
                <a:ea typeface="Now Bold"/>
                <a:cs typeface="Now Bold"/>
                <a:sym typeface="Now Bold"/>
              </a:rPr>
              <a:t>deep learner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144000" y="3099142"/>
            <a:ext cx="7900349" cy="100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8"/>
              </a:lnSpc>
              <a:spcBef>
                <a:spcPct val="0"/>
              </a:spcBef>
            </a:pPr>
            <a:r>
              <a:rPr lang="en-US" sz="3099" spc="89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Deep learners are not primarily motivated by grades or fear of failure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144000" y="4841616"/>
            <a:ext cx="8115300" cy="100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8"/>
              </a:lnSpc>
              <a:spcBef>
                <a:spcPct val="0"/>
              </a:spcBef>
            </a:pPr>
            <a:r>
              <a:rPr lang="en-US" sz="3099" spc="89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Deep learners want to know the meaning behind what they are learning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6671024"/>
            <a:ext cx="8115300" cy="1002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8"/>
              </a:lnSpc>
              <a:spcBef>
                <a:spcPct val="0"/>
              </a:spcBef>
            </a:pPr>
            <a:r>
              <a:rPr lang="en-US" sz="3099" spc="89">
                <a:solidFill>
                  <a:srgbClr val="042B60"/>
                </a:solidFill>
                <a:latin typeface="Now"/>
                <a:ea typeface="Now"/>
                <a:cs typeface="Now"/>
                <a:sym typeface="Now"/>
              </a:rPr>
              <a:t>Deep learners want to master the information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25042" y="1135690"/>
            <a:ext cx="14183826" cy="1260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59"/>
              </a:lnSpc>
              <a:spcBef>
                <a:spcPct val="0"/>
              </a:spcBef>
            </a:pPr>
            <a:r>
              <a:rPr lang="en-US" sz="7875" spc="228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DEEP LEARNERS STRIVE FOR</a:t>
            </a:r>
          </a:p>
        </p:txBody>
      </p:sp>
      <p:sp>
        <p:nvSpPr>
          <p:cNvPr id="3" name="Freeform 3"/>
          <p:cNvSpPr/>
          <p:nvPr/>
        </p:nvSpPr>
        <p:spPr>
          <a:xfrm>
            <a:off x="1058617" y="4327293"/>
            <a:ext cx="4492605" cy="4149533"/>
          </a:xfrm>
          <a:custGeom>
            <a:avLst/>
            <a:gdLst/>
            <a:ahLst/>
            <a:cxnLst/>
            <a:rect l="l" t="t" r="r" b="b"/>
            <a:pathLst>
              <a:path w="4492605" h="4149533">
                <a:moveTo>
                  <a:pt x="0" y="0"/>
                </a:moveTo>
                <a:lnTo>
                  <a:pt x="4492605" y="0"/>
                </a:lnTo>
                <a:lnTo>
                  <a:pt x="4492605" y="4149533"/>
                </a:lnTo>
                <a:lnTo>
                  <a:pt x="0" y="4149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7200000">
            <a:off x="1203521" y="4530987"/>
            <a:ext cx="4390020" cy="4054782"/>
          </a:xfrm>
          <a:custGeom>
            <a:avLst/>
            <a:gdLst/>
            <a:ahLst/>
            <a:cxnLst/>
            <a:rect l="l" t="t" r="r" b="b"/>
            <a:pathLst>
              <a:path w="4390020" h="4054782">
                <a:moveTo>
                  <a:pt x="0" y="0"/>
                </a:moveTo>
                <a:lnTo>
                  <a:pt x="4390020" y="0"/>
                </a:lnTo>
                <a:lnTo>
                  <a:pt x="4390020" y="4054781"/>
                </a:lnTo>
                <a:lnTo>
                  <a:pt x="0" y="40547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777324" y="5114925"/>
            <a:ext cx="3242415" cy="3130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8"/>
              </a:lnSpc>
            </a:pPr>
            <a:r>
              <a:rPr lang="en-US" sz="2774" spc="8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You study what interests you and pick a major you love, that you would do even if a degree was not attached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740915" y="3713811"/>
            <a:ext cx="3128010" cy="107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36"/>
              </a:lnSpc>
              <a:spcBef>
                <a:spcPct val="0"/>
              </a:spcBef>
            </a:pPr>
            <a:r>
              <a:rPr lang="en-US" sz="3827" spc="110">
                <a:solidFill>
                  <a:srgbClr val="000000"/>
                </a:solidFill>
                <a:latin typeface="Now"/>
                <a:ea typeface="Now"/>
                <a:cs typeface="Now"/>
                <a:sym typeface="Now"/>
              </a:rPr>
              <a:t>AUTONOMY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316978" y="3643748"/>
            <a:ext cx="5654045" cy="5775621"/>
            <a:chOff x="0" y="0"/>
            <a:chExt cx="7538727" cy="7700829"/>
          </a:xfrm>
        </p:grpSpPr>
        <p:sp>
          <p:nvSpPr>
            <p:cNvPr id="8" name="Freeform 8"/>
            <p:cNvSpPr/>
            <p:nvPr/>
          </p:nvSpPr>
          <p:spPr>
            <a:xfrm>
              <a:off x="650587" y="856828"/>
              <a:ext cx="6237552" cy="5761230"/>
            </a:xfrm>
            <a:custGeom>
              <a:avLst/>
              <a:gdLst/>
              <a:ahLst/>
              <a:cxnLst/>
              <a:rect l="l" t="t" r="r" b="b"/>
              <a:pathLst>
                <a:path w="6237552" h="5761230">
                  <a:moveTo>
                    <a:pt x="0" y="0"/>
                  </a:moveTo>
                  <a:lnTo>
                    <a:pt x="6237552" y="0"/>
                  </a:lnTo>
                  <a:lnTo>
                    <a:pt x="6237552" y="5761229"/>
                  </a:lnTo>
                  <a:lnTo>
                    <a:pt x="0" y="57612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60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 rot="7200000">
              <a:off x="869613" y="1172100"/>
              <a:ext cx="5799500" cy="5356629"/>
            </a:xfrm>
            <a:custGeom>
              <a:avLst/>
              <a:gdLst/>
              <a:ahLst/>
              <a:cxnLst/>
              <a:rect l="l" t="t" r="r" b="b"/>
              <a:pathLst>
                <a:path w="5799500" h="5356629">
                  <a:moveTo>
                    <a:pt x="0" y="0"/>
                  </a:moveTo>
                  <a:lnTo>
                    <a:pt x="5799500" y="0"/>
                  </a:lnTo>
                  <a:lnTo>
                    <a:pt x="5799500" y="5356629"/>
                  </a:lnTo>
                  <a:lnTo>
                    <a:pt x="0" y="53566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60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624974" y="2548698"/>
              <a:ext cx="4323220" cy="29917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78"/>
                </a:lnSpc>
              </a:pPr>
              <a:r>
                <a:rPr lang="en-US" sz="2774" spc="80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You dedicate yourself to becoming an expert on a subject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2190512" y="134566"/>
              <a:ext cx="3192145" cy="11537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36"/>
                </a:lnSpc>
                <a:spcBef>
                  <a:spcPct val="0"/>
                </a:spcBef>
              </a:pPr>
              <a:r>
                <a:rPr lang="en-US" sz="3827" spc="11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MASTERY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037697" y="3643748"/>
            <a:ext cx="6258519" cy="6393093"/>
            <a:chOff x="0" y="0"/>
            <a:chExt cx="8344692" cy="8524124"/>
          </a:xfrm>
        </p:grpSpPr>
        <p:sp>
          <p:nvSpPr>
            <p:cNvPr id="13" name="Freeform 13"/>
            <p:cNvSpPr/>
            <p:nvPr/>
          </p:nvSpPr>
          <p:spPr>
            <a:xfrm>
              <a:off x="914577" y="1075903"/>
              <a:ext cx="6515538" cy="6017988"/>
            </a:xfrm>
            <a:custGeom>
              <a:avLst/>
              <a:gdLst/>
              <a:ahLst/>
              <a:cxnLst/>
              <a:rect l="l" t="t" r="r" b="b"/>
              <a:pathLst>
                <a:path w="6515538" h="6017988">
                  <a:moveTo>
                    <a:pt x="0" y="0"/>
                  </a:moveTo>
                  <a:lnTo>
                    <a:pt x="6515538" y="0"/>
                  </a:lnTo>
                  <a:lnTo>
                    <a:pt x="6515538" y="6017988"/>
                  </a:lnTo>
                  <a:lnTo>
                    <a:pt x="0" y="6017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60000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 rot="7200000">
              <a:off x="962584" y="1297409"/>
              <a:ext cx="6419524" cy="5929306"/>
            </a:xfrm>
            <a:custGeom>
              <a:avLst/>
              <a:gdLst/>
              <a:ahLst/>
              <a:cxnLst/>
              <a:rect l="l" t="t" r="r" b="b"/>
              <a:pathLst>
                <a:path w="6419524" h="5929306">
                  <a:moveTo>
                    <a:pt x="0" y="0"/>
                  </a:moveTo>
                  <a:lnTo>
                    <a:pt x="6419524" y="0"/>
                  </a:lnTo>
                  <a:lnTo>
                    <a:pt x="6419524" y="5929306"/>
                  </a:lnTo>
                  <a:lnTo>
                    <a:pt x="0" y="5929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alphaModFix amt="60000"/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010736" y="3353004"/>
              <a:ext cx="4323220" cy="17895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78"/>
                </a:lnSpc>
              </a:pPr>
              <a:r>
                <a:rPr lang="en-US" sz="2774" spc="80">
                  <a:solidFill>
                    <a:srgbClr val="FFFFFF"/>
                  </a:solidFill>
                  <a:latin typeface="Now"/>
                  <a:ea typeface="Now"/>
                  <a:cs typeface="Now"/>
                  <a:sym typeface="Now"/>
                </a:rPr>
                <a:t>You connect your education to a higher goal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2458115" y="341911"/>
              <a:ext cx="3285490" cy="117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36"/>
                </a:lnSpc>
                <a:spcBef>
                  <a:spcPct val="0"/>
                </a:spcBef>
              </a:pPr>
              <a:r>
                <a:rPr lang="en-US" sz="3827" spc="110">
                  <a:solidFill>
                    <a:srgbClr val="000000"/>
                  </a:solidFill>
                  <a:latin typeface="Now"/>
                  <a:ea typeface="Now"/>
                  <a:cs typeface="Now"/>
                  <a:sym typeface="Now"/>
                </a:rPr>
                <a:t>PURPOSE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521</Words>
  <Application>Microsoft Office PowerPoint</Application>
  <PresentationFormat>Custom</PresentationFormat>
  <Paragraphs>71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Now Bold</vt:lpstr>
      <vt:lpstr>Arial</vt:lpstr>
      <vt:lpstr>Calibri</vt:lpstr>
      <vt:lpstr>Now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Students to Learn Full Presentation</dc:title>
  <cp:lastModifiedBy>Govender, Terence Shane</cp:lastModifiedBy>
  <cp:revision>3</cp:revision>
  <dcterms:created xsi:type="dcterms:W3CDTF">2006-08-16T00:00:00Z</dcterms:created>
  <dcterms:modified xsi:type="dcterms:W3CDTF">2024-10-28T13:38:06Z</dcterms:modified>
  <dc:identifier>DAGPEpgw0Jo</dc:identifier>
</cp:coreProperties>
</file>