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0" r:id="rId14"/>
  </p:sldIdLst>
  <p:sldSz cx="18288000" cy="10287000"/>
  <p:notesSz cx="6858000" cy="9144000"/>
  <p:embeddedFontLst>
    <p:embeddedFont>
      <p:font typeface="Now"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7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students read the assigned reading for a course but do not remember what they have read. The reading strategies in this lesson will provide you with a specific approach to reading that can help you improve your comprehension.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Assessment:</a:t>
            </a:r>
          </a:p>
          <a:p>
            <a:r>
              <a:rPr lang="en-US"/>
              <a:t>o	Have students write on a post it how they will implement the reading strategies in their classes. Have an identified place where students can put their post it for instructor collection. You could also have students post their responses on an online digital bulletin board like Padlet.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References</a:t>
            </a:r>
          </a:p>
          <a:p>
            <a:endParaRPr lang="en-US"/>
          </a:p>
          <a:p>
            <a:r>
              <a:rPr lang="en-US"/>
              <a:t>Dweck, C. S. (2016). Mindset: The new psychology of success. Random House.</a:t>
            </a:r>
          </a:p>
          <a:p>
            <a:endParaRPr lang="en-US"/>
          </a:p>
          <a:p>
            <a:r>
              <a:rPr lang="en-US"/>
              <a:t>McGuire, S. Y., &amp; McGuire, S. (2015). Teach students how to learn: Strategies you can incorporate into any course to improve student metacognition, study skills, and motivation. Routledge.</a:t>
            </a:r>
          </a:p>
          <a:p>
            <a:endParaRPr lang="en-US"/>
          </a:p>
          <a:p>
            <a:r>
              <a:rPr lang="en-US"/>
              <a:t>Schleider, J. L., Mullarkey, M. C., and Dobias, M. L. (2021). The growth mindset workbook for teens: Say yes to challenges, deal with difficult emotions, and reach your full potential. New Harbinger Publications.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Introduction (5-10 minutes):</a:t>
            </a:r>
          </a:p>
          <a:p>
            <a:endParaRPr lang="en-US"/>
          </a:p>
          <a:p>
            <a:r>
              <a:rPr lang="en-US"/>
              <a:t>•	Ask students to raise their hands if they have read all the assigned reading for each of their courses. Remind students they will not be penalized if they have not read the reading.</a:t>
            </a:r>
          </a:p>
          <a:p>
            <a:r>
              <a:rPr lang="en-US"/>
              <a:t>•	Ask students to discuss why they did or did not read the assigned reading. Create a list on the board or through a Word document of reasons why students complete the reading and why students do not complete the reading. </a:t>
            </a:r>
          </a:p>
          <a:p>
            <a:r>
              <a:rPr lang="en-US"/>
              <a:t>•	Inform students there are five reading strategies that can help them improve their comprehension when reading.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	Main Content (15-25 minutes):</a:t>
            </a:r>
          </a:p>
          <a:p>
            <a:endParaRPr lang="en-US"/>
          </a:p>
          <a:p>
            <a:r>
              <a:rPr lang="en-US"/>
              <a:t>•	Reading Strategies – distribute copies of your chosen article or identify a section of the textbook  (possible articles have been included)</a:t>
            </a:r>
          </a:p>
          <a:p>
            <a:r>
              <a:rPr lang="en-US"/>
              <a:t>•	Work through the articles using the reading strategies in the following slides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Strategy One:  Previewing</a:t>
            </a:r>
          </a:p>
          <a:p>
            <a:endParaRPr lang="en-US"/>
          </a:p>
          <a:p>
            <a:r>
              <a:rPr lang="en-US"/>
              <a:t>•	Using your chosen article have students preview the article by reading the headings, bold and italicized words, and any provided graphs or pictures. When available, students should also read the article/chapter summary or abstract. This will give students an idea of what they will be reading.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Strategy Two:  Brainstorm questions the reading may answer</a:t>
            </a:r>
          </a:p>
          <a:p>
            <a:endParaRPr lang="en-US"/>
          </a:p>
          <a:p>
            <a:r>
              <a:rPr lang="en-US"/>
              <a:t>•	Have students come up with at least two questions they want answered from the chosen article. Students should write down their questions in their notes.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Strategy Three:  Paraphrasing the correct way</a:t>
            </a:r>
          </a:p>
          <a:p>
            <a:endParaRPr lang="en-US"/>
          </a:p>
          <a:p>
            <a:r>
              <a:rPr lang="en-US"/>
              <a:t>•	Inform students they should read a paragraph then stop reading and try to put that paragraph in their own words. </a:t>
            </a:r>
          </a:p>
          <a:p>
            <a:r>
              <a:rPr lang="en-US"/>
              <a:t>•	For the first practice you can have students write down their paraphrase of the paragraph. Ask students to stop after each paragraph to paraphrase what they have read so far. This will help students remember what they have been reading. </a:t>
            </a:r>
          </a:p>
          <a:p>
            <a:r>
              <a:rPr lang="en-US"/>
              <a:t>•	You can also have students paraphrase after each section of a textbook that they read. This will still provide students with a small enough section to paraphrase, but they will not have to focus on each individual paragraph.</a:t>
            </a:r>
          </a:p>
          <a:p>
            <a:r>
              <a:rPr lang="en-US"/>
              <a:t> •	Students who struggle to remember what they have read should start with the paragraph paraphrasing and work toward section paraphrasing. This will allow students to break down large chunks of information into smaller, more manageable chunks.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Strategy Four:  Flashcards and Maps and Outlines</a:t>
            </a:r>
          </a:p>
          <a:p>
            <a:endParaRPr lang="en-US"/>
          </a:p>
          <a:p>
            <a:r>
              <a:rPr lang="en-US"/>
              <a:t>•	As students read, they should be taking notes, creating flashcards, highlighting or underlining important text, creating concept maps, or writing outlines of what they are reading. </a:t>
            </a:r>
          </a:p>
          <a:p>
            <a:r>
              <a:rPr lang="en-US"/>
              <a:t>•	Students should work examples and answer study questions as they read. This will help improve comprehension and assess what students remember from the reading. </a:t>
            </a:r>
          </a:p>
          <a:p>
            <a:r>
              <a:rPr lang="en-US"/>
              <a:t>•	Students should answer the questions they created as they work through this step.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Strategy Five:  Textbooks, Please</a:t>
            </a:r>
          </a:p>
          <a:p>
            <a:endParaRPr lang="en-US"/>
          </a:p>
          <a:p>
            <a:r>
              <a:rPr lang="en-US"/>
              <a:t>•	Encourage students to read their textbooks. Remind students they are responsible for all content assigned in a course. </a:t>
            </a:r>
          </a:p>
          <a:p>
            <a:r>
              <a:rPr lang="en-US"/>
              <a:t>•	Textbooks include graphs, pictures, and resources that may not be included in provided class lecture notes. This information can help students understand the content they are learning.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0.svg"/><Relationship Id="rId4" Type="http://schemas.openxmlformats.org/officeDocument/2006/relationships/image" Target="../media/image18.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svg"/><Relationship Id="rId5" Type="http://schemas.openxmlformats.org/officeDocument/2006/relationships/image" Target="../media/image19.png"/><Relationship Id="rId10" Type="http://schemas.openxmlformats.org/officeDocument/2006/relationships/image" Target="../media/image5.png"/><Relationship Id="rId4" Type="http://schemas.openxmlformats.org/officeDocument/2006/relationships/image" Target="../media/image10.sv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2.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8.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8.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0.svg"/><Relationship Id="rId4" Type="http://schemas.openxmlformats.org/officeDocument/2006/relationships/image" Target="../media/image18.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8.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8.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18.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464188" y="3706349"/>
            <a:ext cx="6012827" cy="5553666"/>
          </a:xfrm>
          <a:custGeom>
            <a:avLst/>
            <a:gdLst/>
            <a:ahLst/>
            <a:cxnLst/>
            <a:rect l="l" t="t" r="r" b="b"/>
            <a:pathLst>
              <a:path w="6012827" h="5553666">
                <a:moveTo>
                  <a:pt x="6012827" y="0"/>
                </a:moveTo>
                <a:lnTo>
                  <a:pt x="0" y="0"/>
                </a:lnTo>
                <a:lnTo>
                  <a:pt x="0" y="5553665"/>
                </a:lnTo>
                <a:lnTo>
                  <a:pt x="6012827" y="5553665"/>
                </a:lnTo>
                <a:lnTo>
                  <a:pt x="6012827" y="0"/>
                </a:lnTo>
                <a:close/>
              </a:path>
            </a:pathLst>
          </a:custGeom>
          <a:blipFill>
            <a:blip r:embed="rId2">
              <a:alphaModFix amt="6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2948055" y="4181800"/>
            <a:ext cx="6098110" cy="5632436"/>
          </a:xfrm>
          <a:custGeom>
            <a:avLst/>
            <a:gdLst/>
            <a:ahLst/>
            <a:cxnLst/>
            <a:rect l="l" t="t" r="r" b="b"/>
            <a:pathLst>
              <a:path w="6098110" h="5632436">
                <a:moveTo>
                  <a:pt x="6098111" y="0"/>
                </a:moveTo>
                <a:lnTo>
                  <a:pt x="0" y="0"/>
                </a:lnTo>
                <a:lnTo>
                  <a:pt x="0" y="5632436"/>
                </a:lnTo>
                <a:lnTo>
                  <a:pt x="6098111" y="5632436"/>
                </a:lnTo>
                <a:lnTo>
                  <a:pt x="6098111" y="0"/>
                </a:lnTo>
                <a:close/>
              </a:path>
            </a:pathLst>
          </a:custGeom>
          <a:blipFill>
            <a:blip r:embed="rId4">
              <a:alphaModFix amt="6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V="1">
            <a:off x="1235863" y="-1971515"/>
            <a:ext cx="6185571" cy="5713218"/>
          </a:xfrm>
          <a:custGeom>
            <a:avLst/>
            <a:gdLst/>
            <a:ahLst/>
            <a:cxnLst/>
            <a:rect l="l" t="t" r="r" b="b"/>
            <a:pathLst>
              <a:path w="6185571" h="5713218">
                <a:moveTo>
                  <a:pt x="0" y="5713218"/>
                </a:moveTo>
                <a:lnTo>
                  <a:pt x="6185570" y="5713218"/>
                </a:lnTo>
                <a:lnTo>
                  <a:pt x="6185570" y="0"/>
                </a:lnTo>
                <a:lnTo>
                  <a:pt x="0" y="0"/>
                </a:lnTo>
                <a:lnTo>
                  <a:pt x="0" y="5713218"/>
                </a:lnTo>
                <a:close/>
              </a:path>
            </a:pathLst>
          </a:custGeom>
          <a:blipFill>
            <a:blip r:embed="rId6">
              <a:alphaModFix amt="6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7200000" flipV="1">
            <a:off x="1870547" y="-2518664"/>
            <a:ext cx="6325037" cy="5842034"/>
          </a:xfrm>
          <a:custGeom>
            <a:avLst/>
            <a:gdLst/>
            <a:ahLst/>
            <a:cxnLst/>
            <a:rect l="l" t="t" r="r" b="b"/>
            <a:pathLst>
              <a:path w="6325037" h="5842034">
                <a:moveTo>
                  <a:pt x="0" y="5842034"/>
                </a:moveTo>
                <a:lnTo>
                  <a:pt x="6325037" y="5842034"/>
                </a:lnTo>
                <a:lnTo>
                  <a:pt x="6325037" y="0"/>
                </a:lnTo>
                <a:lnTo>
                  <a:pt x="0" y="0"/>
                </a:lnTo>
                <a:lnTo>
                  <a:pt x="0" y="5842034"/>
                </a:lnTo>
                <a:close/>
              </a:path>
            </a:pathLst>
          </a:custGeom>
          <a:blipFill>
            <a:blip r:embed="rId8">
              <a:alphaModFix amt="60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7200000">
            <a:off x="11378925" y="-2035923"/>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10">
              <a:alphaModFix amt="60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1589028" y="-1827909"/>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12">
              <a:alphaModFix amt="60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flipH="1">
            <a:off x="4998054" y="6619312"/>
            <a:ext cx="6386206" cy="5898532"/>
          </a:xfrm>
          <a:custGeom>
            <a:avLst/>
            <a:gdLst/>
            <a:ahLst/>
            <a:cxnLst/>
            <a:rect l="l" t="t" r="r" b="b"/>
            <a:pathLst>
              <a:path w="6386206" h="5898532">
                <a:moveTo>
                  <a:pt x="6386205" y="0"/>
                </a:moveTo>
                <a:lnTo>
                  <a:pt x="0" y="0"/>
                </a:lnTo>
                <a:lnTo>
                  <a:pt x="0" y="5898532"/>
                </a:lnTo>
                <a:lnTo>
                  <a:pt x="6386205" y="5898532"/>
                </a:lnTo>
                <a:lnTo>
                  <a:pt x="6386205" y="0"/>
                </a:lnTo>
                <a:close/>
              </a:path>
            </a:pathLst>
          </a:custGeom>
          <a:blipFill>
            <a:blip r:embed="rId14">
              <a:alphaModFix amt="60000"/>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rot="7200000" flipH="1">
            <a:off x="5971838" y="7481729"/>
            <a:ext cx="6494217" cy="5998295"/>
          </a:xfrm>
          <a:custGeom>
            <a:avLst/>
            <a:gdLst/>
            <a:ahLst/>
            <a:cxnLst/>
            <a:rect l="l" t="t" r="r" b="b"/>
            <a:pathLst>
              <a:path w="6494217" h="5998295">
                <a:moveTo>
                  <a:pt x="6494216" y="0"/>
                </a:moveTo>
                <a:lnTo>
                  <a:pt x="0" y="0"/>
                </a:lnTo>
                <a:lnTo>
                  <a:pt x="0" y="5998295"/>
                </a:lnTo>
                <a:lnTo>
                  <a:pt x="6494216" y="5998295"/>
                </a:lnTo>
                <a:lnTo>
                  <a:pt x="6494216" y="0"/>
                </a:lnTo>
                <a:close/>
              </a:path>
            </a:pathLst>
          </a:custGeom>
          <a:blipFill>
            <a:blip r:embed="rId16">
              <a:alphaModFix amt="60000"/>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0" name="TextBox 10"/>
          <p:cNvSpPr txBox="1"/>
          <p:nvPr/>
        </p:nvSpPr>
        <p:spPr>
          <a:xfrm>
            <a:off x="1394106" y="4329861"/>
            <a:ext cx="16380492" cy="1353406"/>
          </a:xfrm>
          <a:prstGeom prst="rect">
            <a:avLst/>
          </a:prstGeom>
        </p:spPr>
        <p:txBody>
          <a:bodyPr lIns="0" tIns="0" rIns="0" bIns="0" rtlCol="0" anchor="t">
            <a:spAutoFit/>
          </a:bodyPr>
          <a:lstStyle/>
          <a:p>
            <a:pPr algn="r">
              <a:lnSpc>
                <a:spcPts val="11679"/>
              </a:lnSpc>
            </a:pPr>
            <a:r>
              <a:rPr lang="en-US" sz="6488" spc="188">
                <a:solidFill>
                  <a:srgbClr val="042B60"/>
                </a:solidFill>
                <a:latin typeface="Now"/>
                <a:ea typeface="Now"/>
                <a:cs typeface="Now"/>
                <a:sym typeface="Now"/>
              </a:rPr>
              <a:t>TEACH STUDENTS HOW TO LEARN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77724" y="1491012"/>
            <a:ext cx="6998478" cy="6464048"/>
          </a:xfrm>
          <a:custGeom>
            <a:avLst/>
            <a:gdLst/>
            <a:ahLst/>
            <a:cxnLst/>
            <a:rect l="l" t="t" r="r" b="b"/>
            <a:pathLst>
              <a:path w="6998478" h="6464048">
                <a:moveTo>
                  <a:pt x="0" y="0"/>
                </a:moveTo>
                <a:lnTo>
                  <a:pt x="6998477" y="0"/>
                </a:lnTo>
                <a:lnTo>
                  <a:pt x="6998477" y="6464048"/>
                </a:lnTo>
                <a:lnTo>
                  <a:pt x="0" y="6464048"/>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00000">
            <a:off x="-1287824" y="2995784"/>
            <a:ext cx="6018677" cy="5559069"/>
          </a:xfrm>
          <a:custGeom>
            <a:avLst/>
            <a:gdLst/>
            <a:ahLst/>
            <a:cxnLst/>
            <a:rect l="l" t="t" r="r" b="b"/>
            <a:pathLst>
              <a:path w="6018677" h="5559069">
                <a:moveTo>
                  <a:pt x="0" y="0"/>
                </a:moveTo>
                <a:lnTo>
                  <a:pt x="6018677" y="0"/>
                </a:lnTo>
                <a:lnTo>
                  <a:pt x="6018677" y="5559069"/>
                </a:lnTo>
                <a:lnTo>
                  <a:pt x="0" y="5559069"/>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776248" y="3879391"/>
            <a:ext cx="6965211" cy="2686774"/>
          </a:xfrm>
          <a:prstGeom prst="rect">
            <a:avLst/>
          </a:prstGeom>
        </p:spPr>
        <p:txBody>
          <a:bodyPr lIns="0" tIns="0" rIns="0" bIns="0" rtlCol="0" anchor="t">
            <a:spAutoFit/>
          </a:bodyPr>
          <a:lstStyle/>
          <a:p>
            <a:pPr algn="l">
              <a:lnSpc>
                <a:spcPts val="10668"/>
              </a:lnSpc>
            </a:pPr>
            <a:r>
              <a:rPr lang="en-US" sz="8270" spc="239">
                <a:solidFill>
                  <a:srgbClr val="042B60"/>
                </a:solidFill>
                <a:latin typeface="Now"/>
                <a:ea typeface="Now"/>
                <a:cs typeface="Now"/>
                <a:sym typeface="Now"/>
              </a:rPr>
              <a:t>TEXTBOOKS,</a:t>
            </a:r>
          </a:p>
          <a:p>
            <a:pPr algn="l">
              <a:lnSpc>
                <a:spcPts val="10668"/>
              </a:lnSpc>
            </a:pPr>
            <a:r>
              <a:rPr lang="en-US" sz="8270" spc="239">
                <a:solidFill>
                  <a:srgbClr val="042B60"/>
                </a:solidFill>
                <a:latin typeface="Now"/>
                <a:ea typeface="Now"/>
                <a:cs typeface="Now"/>
                <a:sym typeface="Now"/>
              </a:rPr>
              <a:t>PLEASE!</a:t>
            </a:r>
          </a:p>
        </p:txBody>
      </p:sp>
      <p:sp>
        <p:nvSpPr>
          <p:cNvPr id="5" name="Freeform 5"/>
          <p:cNvSpPr/>
          <p:nvPr/>
        </p:nvSpPr>
        <p:spPr>
          <a:xfrm rot="7200000">
            <a:off x="10011978" y="4106032"/>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7200000">
            <a:off x="9851894" y="4223972"/>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11197856" y="3901715"/>
            <a:ext cx="6558841" cy="3709107"/>
          </a:xfrm>
          <a:prstGeom prst="rect">
            <a:avLst/>
          </a:prstGeom>
        </p:spPr>
        <p:txBody>
          <a:bodyPr lIns="0" tIns="0" rIns="0" bIns="0" rtlCol="0" anchor="t">
            <a:spAutoFit/>
          </a:bodyPr>
          <a:lstStyle/>
          <a:p>
            <a:pPr algn="l">
              <a:lnSpc>
                <a:spcPts val="4936"/>
              </a:lnSpc>
            </a:pPr>
            <a:r>
              <a:rPr lang="en-US" sz="3827" spc="110">
                <a:solidFill>
                  <a:srgbClr val="042B60"/>
                </a:solidFill>
                <a:latin typeface="Now"/>
                <a:ea typeface="Now"/>
                <a:cs typeface="Now"/>
                <a:sym typeface="Now"/>
              </a:rPr>
              <a:t>Textbooks include graphs, pictures, and resources that may not be included in provided class lecture notes</a:t>
            </a:r>
          </a:p>
          <a:p>
            <a:pPr algn="l">
              <a:lnSpc>
                <a:spcPts val="4936"/>
              </a:lnSpc>
            </a:pPr>
            <a:endParaRPr lang="en-US" sz="3827" spc="110">
              <a:solidFill>
                <a:srgbClr val="042B60"/>
              </a:solidFill>
              <a:latin typeface="Now"/>
              <a:ea typeface="Now"/>
              <a:cs typeface="Now"/>
              <a:sym typeface="N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66057" y="-1414956"/>
            <a:ext cx="8881009" cy="8202823"/>
          </a:xfrm>
          <a:custGeom>
            <a:avLst/>
            <a:gdLst/>
            <a:ahLst/>
            <a:cxnLst/>
            <a:rect l="l" t="t" r="r" b="b"/>
            <a:pathLst>
              <a:path w="8881009" h="8202823">
                <a:moveTo>
                  <a:pt x="0" y="0"/>
                </a:moveTo>
                <a:lnTo>
                  <a:pt x="8881009" y="0"/>
                </a:lnTo>
                <a:lnTo>
                  <a:pt x="8881009" y="8202823"/>
                </a:lnTo>
                <a:lnTo>
                  <a:pt x="0" y="8202823"/>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1040093" y="-2538878"/>
            <a:ext cx="9006973" cy="8319168"/>
          </a:xfrm>
          <a:custGeom>
            <a:avLst/>
            <a:gdLst/>
            <a:ahLst/>
            <a:cxnLst/>
            <a:rect l="l" t="t" r="r" b="b"/>
            <a:pathLst>
              <a:path w="9006973" h="8319168">
                <a:moveTo>
                  <a:pt x="0" y="0"/>
                </a:moveTo>
                <a:lnTo>
                  <a:pt x="9006973" y="0"/>
                </a:lnTo>
                <a:lnTo>
                  <a:pt x="9006973" y="8319168"/>
                </a:lnTo>
                <a:lnTo>
                  <a:pt x="0" y="8319168"/>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3929235" y="7771859"/>
            <a:ext cx="9396621" cy="8679061"/>
          </a:xfrm>
          <a:custGeom>
            <a:avLst/>
            <a:gdLst/>
            <a:ahLst/>
            <a:cxnLst/>
            <a:rect l="l" t="t" r="r" b="b"/>
            <a:pathLst>
              <a:path w="9396621" h="8679061">
                <a:moveTo>
                  <a:pt x="0" y="0"/>
                </a:moveTo>
                <a:lnTo>
                  <a:pt x="9396621" y="0"/>
                </a:lnTo>
                <a:lnTo>
                  <a:pt x="9396621" y="8679061"/>
                </a:lnTo>
                <a:lnTo>
                  <a:pt x="0" y="8679061"/>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277562" y="8037445"/>
            <a:ext cx="8821533" cy="8147889"/>
          </a:xfrm>
          <a:custGeom>
            <a:avLst/>
            <a:gdLst/>
            <a:ahLst/>
            <a:cxnLst/>
            <a:rect l="l" t="t" r="r" b="b"/>
            <a:pathLst>
              <a:path w="8821533" h="8147889">
                <a:moveTo>
                  <a:pt x="0" y="0"/>
                </a:moveTo>
                <a:lnTo>
                  <a:pt x="8821533" y="0"/>
                </a:lnTo>
                <a:lnTo>
                  <a:pt x="8821533" y="8147889"/>
                </a:lnTo>
                <a:lnTo>
                  <a:pt x="0" y="8147889"/>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a:grpSpLocks noChangeAspect="1"/>
          </p:cNvGrpSpPr>
          <p:nvPr/>
        </p:nvGrpSpPr>
        <p:grpSpPr>
          <a:xfrm>
            <a:off x="9764561" y="2616395"/>
            <a:ext cx="7210695" cy="7043798"/>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271" r="-23271"/>
              </a:stretch>
            </a:blipFill>
          </p:spPr>
          <p:txBody>
            <a:bodyPr/>
            <a:lstStyle/>
            <a:p>
              <a:endParaRPr lang="en-US"/>
            </a:p>
          </p:txBody>
        </p:sp>
      </p:grpSp>
      <p:grpSp>
        <p:nvGrpSpPr>
          <p:cNvPr id="8" name="Group 8"/>
          <p:cNvGrpSpPr/>
          <p:nvPr/>
        </p:nvGrpSpPr>
        <p:grpSpPr>
          <a:xfrm>
            <a:off x="4955487" y="5883794"/>
            <a:ext cx="1023798" cy="1045813"/>
            <a:chOff x="0" y="0"/>
            <a:chExt cx="1365065" cy="1394417"/>
          </a:xfrm>
        </p:grpSpPr>
        <p:sp>
          <p:nvSpPr>
            <p:cNvPr id="9" name="Freeform 9"/>
            <p:cNvSpPr/>
            <p:nvPr/>
          </p:nvSpPr>
          <p:spPr>
            <a:xfrm rot="-10800000" flipV="1">
              <a:off x="117804" y="128705"/>
              <a:ext cx="1129456" cy="1043207"/>
            </a:xfrm>
            <a:custGeom>
              <a:avLst/>
              <a:gdLst/>
              <a:ahLst/>
              <a:cxnLst/>
              <a:rect l="l" t="t" r="r" b="b"/>
              <a:pathLst>
                <a:path w="1129456" h="1043207">
                  <a:moveTo>
                    <a:pt x="0" y="1043207"/>
                  </a:moveTo>
                  <a:lnTo>
                    <a:pt x="1129456" y="1043207"/>
                  </a:lnTo>
                  <a:lnTo>
                    <a:pt x="1129456" y="0"/>
                  </a:lnTo>
                  <a:lnTo>
                    <a:pt x="0" y="0"/>
                  </a:lnTo>
                  <a:lnTo>
                    <a:pt x="0" y="1043207"/>
                  </a:lnTo>
                  <a:close/>
                </a:path>
              </a:pathLst>
            </a:custGeom>
            <a:blipFill>
              <a:blip r:embed="rId8">
                <a:alphaModFix amt="60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3600000" flipV="1">
              <a:off x="157464" y="212236"/>
              <a:ext cx="1050136" cy="969944"/>
            </a:xfrm>
            <a:custGeom>
              <a:avLst/>
              <a:gdLst/>
              <a:ahLst/>
              <a:cxnLst/>
              <a:rect l="l" t="t" r="r" b="b"/>
              <a:pathLst>
                <a:path w="1050136" h="969944">
                  <a:moveTo>
                    <a:pt x="0" y="969945"/>
                  </a:moveTo>
                  <a:lnTo>
                    <a:pt x="1050136" y="969945"/>
                  </a:lnTo>
                  <a:lnTo>
                    <a:pt x="1050136" y="0"/>
                  </a:lnTo>
                  <a:lnTo>
                    <a:pt x="0" y="0"/>
                  </a:lnTo>
                  <a:lnTo>
                    <a:pt x="0" y="969945"/>
                  </a:lnTo>
                  <a:close/>
                </a:path>
              </a:pathLst>
            </a:custGeom>
            <a:blipFill>
              <a:blip r:embed="rId10">
                <a:alphaModFix amt="6000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11" name="TextBox 11"/>
          <p:cNvSpPr txBox="1"/>
          <p:nvPr/>
        </p:nvSpPr>
        <p:spPr>
          <a:xfrm>
            <a:off x="2134286" y="3652966"/>
            <a:ext cx="6666199" cy="4865880"/>
          </a:xfrm>
          <a:prstGeom prst="rect">
            <a:avLst/>
          </a:prstGeom>
        </p:spPr>
        <p:txBody>
          <a:bodyPr lIns="0" tIns="0" rIns="0" bIns="0" rtlCol="0" anchor="t">
            <a:spAutoFit/>
          </a:bodyPr>
          <a:lstStyle/>
          <a:p>
            <a:pPr algn="ctr">
              <a:lnSpc>
                <a:spcPts val="5532"/>
              </a:lnSpc>
            </a:pPr>
            <a:r>
              <a:rPr lang="en-US" sz="4288" spc="124">
                <a:solidFill>
                  <a:srgbClr val="042B60"/>
                </a:solidFill>
                <a:latin typeface="Now"/>
                <a:ea typeface="Now"/>
                <a:cs typeface="Now"/>
                <a:sym typeface="Now"/>
              </a:rPr>
              <a:t>What question did you write down before you started to read?</a:t>
            </a:r>
          </a:p>
          <a:p>
            <a:pPr algn="ctr">
              <a:lnSpc>
                <a:spcPts val="5532"/>
              </a:lnSpc>
            </a:pPr>
            <a:endParaRPr lang="en-US" sz="4288" spc="124">
              <a:solidFill>
                <a:srgbClr val="042B60"/>
              </a:solidFill>
              <a:latin typeface="Now"/>
              <a:ea typeface="Now"/>
              <a:cs typeface="Now"/>
              <a:sym typeface="Now"/>
            </a:endParaRPr>
          </a:p>
          <a:p>
            <a:pPr algn="ctr">
              <a:lnSpc>
                <a:spcPts val="5532"/>
              </a:lnSpc>
            </a:pPr>
            <a:endParaRPr lang="en-US" sz="4288" spc="124">
              <a:solidFill>
                <a:srgbClr val="042B60"/>
              </a:solidFill>
              <a:latin typeface="Now"/>
              <a:ea typeface="Now"/>
              <a:cs typeface="Now"/>
              <a:sym typeface="Now"/>
            </a:endParaRPr>
          </a:p>
          <a:p>
            <a:pPr algn="ctr">
              <a:lnSpc>
                <a:spcPts val="5532"/>
              </a:lnSpc>
            </a:pPr>
            <a:r>
              <a:rPr lang="en-US" sz="4288" spc="124">
                <a:solidFill>
                  <a:srgbClr val="042B60"/>
                </a:solidFill>
                <a:latin typeface="Now"/>
                <a:ea typeface="Now"/>
                <a:cs typeface="Now"/>
                <a:sym typeface="Now"/>
              </a:rPr>
              <a:t>What was the answer to your question?</a:t>
            </a:r>
          </a:p>
        </p:txBody>
      </p:sp>
      <p:sp>
        <p:nvSpPr>
          <p:cNvPr id="12" name="TextBox 12"/>
          <p:cNvSpPr txBox="1"/>
          <p:nvPr/>
        </p:nvSpPr>
        <p:spPr>
          <a:xfrm>
            <a:off x="3106452" y="952500"/>
            <a:ext cx="12142771" cy="1260211"/>
          </a:xfrm>
          <a:prstGeom prst="rect">
            <a:avLst/>
          </a:prstGeom>
        </p:spPr>
        <p:txBody>
          <a:bodyPr lIns="0" tIns="0" rIns="0" bIns="0" rtlCol="0" anchor="t">
            <a:spAutoFit/>
          </a:bodyPr>
          <a:lstStyle/>
          <a:p>
            <a:pPr algn="ctr">
              <a:lnSpc>
                <a:spcPts val="10159"/>
              </a:lnSpc>
              <a:spcBef>
                <a:spcPct val="0"/>
              </a:spcBef>
            </a:pPr>
            <a:r>
              <a:rPr lang="en-US" sz="7875" spc="228">
                <a:solidFill>
                  <a:srgbClr val="000000"/>
                </a:solidFill>
                <a:latin typeface="Now"/>
                <a:ea typeface="Now"/>
                <a:cs typeface="Now"/>
                <a:sym typeface="Now"/>
              </a:rPr>
              <a:t>QUESTIONS ANSWERED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00152" y="1152038"/>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00000">
            <a:off x="4504677" y="1233726"/>
            <a:ext cx="3320308" cy="3066757"/>
          </a:xfrm>
          <a:custGeom>
            <a:avLst/>
            <a:gdLst/>
            <a:ahLst/>
            <a:cxnLst/>
            <a:rect l="l" t="t" r="r" b="b"/>
            <a:pathLst>
              <a:path w="3320308" h="3066757">
                <a:moveTo>
                  <a:pt x="0" y="0"/>
                </a:moveTo>
                <a:lnTo>
                  <a:pt x="3320308" y="0"/>
                </a:lnTo>
                <a:lnTo>
                  <a:pt x="3320308" y="3066757"/>
                </a:lnTo>
                <a:lnTo>
                  <a:pt x="0" y="3066757"/>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00000">
            <a:off x="-1501751" y="3719842"/>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75346" y="3153334"/>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990406" y="1258343"/>
            <a:ext cx="1184466" cy="1094015"/>
          </a:xfrm>
          <a:custGeom>
            <a:avLst/>
            <a:gdLst/>
            <a:ahLst/>
            <a:cxnLst/>
            <a:rect l="l" t="t" r="r" b="b"/>
            <a:pathLst>
              <a:path w="1184466" h="1094015">
                <a:moveTo>
                  <a:pt x="0" y="0"/>
                </a:moveTo>
                <a:lnTo>
                  <a:pt x="1184466" y="0"/>
                </a:lnTo>
                <a:lnTo>
                  <a:pt x="1184466" y="1094015"/>
                </a:lnTo>
                <a:lnTo>
                  <a:pt x="0" y="1094015"/>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200000">
            <a:off x="2919102" y="1288141"/>
            <a:ext cx="1211172" cy="1118682"/>
          </a:xfrm>
          <a:custGeom>
            <a:avLst/>
            <a:gdLst/>
            <a:ahLst/>
            <a:cxnLst/>
            <a:rect l="l" t="t" r="r" b="b"/>
            <a:pathLst>
              <a:path w="1211172" h="1118682">
                <a:moveTo>
                  <a:pt x="0" y="0"/>
                </a:moveTo>
                <a:lnTo>
                  <a:pt x="1211172" y="0"/>
                </a:lnTo>
                <a:lnTo>
                  <a:pt x="1211172" y="1118682"/>
                </a:lnTo>
                <a:lnTo>
                  <a:pt x="0" y="1118682"/>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10800000">
            <a:off x="11397130" y="5164045"/>
            <a:ext cx="2500410" cy="286588"/>
          </a:xfrm>
          <a:custGeom>
            <a:avLst/>
            <a:gdLst/>
            <a:ahLst/>
            <a:cxnLst/>
            <a:rect l="l" t="t" r="r" b="b"/>
            <a:pathLst>
              <a:path w="2500410" h="286588">
                <a:moveTo>
                  <a:pt x="0" y="0"/>
                </a:moveTo>
                <a:lnTo>
                  <a:pt x="2500410" y="0"/>
                </a:lnTo>
                <a:lnTo>
                  <a:pt x="2500410" y="286587"/>
                </a:lnTo>
                <a:lnTo>
                  <a:pt x="0" y="286587"/>
                </a:lnTo>
                <a:lnTo>
                  <a:pt x="0" y="0"/>
                </a:lnTo>
                <a:close/>
              </a:path>
            </a:pathLst>
          </a:custGeom>
          <a:blipFill>
            <a:blip r:embed="rId7">
              <a:extLst>
                <a:ext uri="{96DAC541-7B7A-43D3-8B79-37D633B846F1}">
                  <asvg:svgBlip xmlns:asvg="http://schemas.microsoft.com/office/drawing/2016/SVG/main" r:embed="rId8"/>
                </a:ext>
              </a:extLst>
            </a:blip>
            <a:stretch>
              <a:fillRect l="-21536" r="-315096"/>
            </a:stretch>
          </a:blipFill>
        </p:spPr>
        <p:txBody>
          <a:bodyPr/>
          <a:lstStyle/>
          <a:p>
            <a:endParaRPr lang="en-US"/>
          </a:p>
        </p:txBody>
      </p:sp>
      <p:sp>
        <p:nvSpPr>
          <p:cNvPr id="9" name="TextBox 9"/>
          <p:cNvSpPr txBox="1"/>
          <p:nvPr/>
        </p:nvSpPr>
        <p:spPr>
          <a:xfrm>
            <a:off x="8447790" y="3499773"/>
            <a:ext cx="8399090" cy="1236125"/>
          </a:xfrm>
          <a:prstGeom prst="rect">
            <a:avLst/>
          </a:prstGeom>
        </p:spPr>
        <p:txBody>
          <a:bodyPr lIns="0" tIns="0" rIns="0" bIns="0" rtlCol="0" anchor="t">
            <a:spAutoFit/>
          </a:bodyPr>
          <a:lstStyle/>
          <a:p>
            <a:pPr algn="ctr">
              <a:lnSpc>
                <a:spcPts val="9914"/>
              </a:lnSpc>
            </a:pPr>
            <a:r>
              <a:rPr lang="en-US" sz="7685" spc="222">
                <a:solidFill>
                  <a:srgbClr val="042B60"/>
                </a:solidFill>
                <a:latin typeface="Now"/>
                <a:ea typeface="Now"/>
                <a:cs typeface="Now"/>
                <a:sym typeface="Now"/>
              </a:rPr>
              <a:t>WHAT’S NEXT?</a:t>
            </a:r>
          </a:p>
        </p:txBody>
      </p:sp>
      <p:sp>
        <p:nvSpPr>
          <p:cNvPr id="10" name="TextBox 10"/>
          <p:cNvSpPr txBox="1"/>
          <p:nvPr/>
        </p:nvSpPr>
        <p:spPr>
          <a:xfrm>
            <a:off x="8035370" y="5831632"/>
            <a:ext cx="9223930" cy="2892624"/>
          </a:xfrm>
          <a:prstGeom prst="rect">
            <a:avLst/>
          </a:prstGeom>
        </p:spPr>
        <p:txBody>
          <a:bodyPr lIns="0" tIns="0" rIns="0" bIns="0" rtlCol="0" anchor="t">
            <a:spAutoFit/>
          </a:bodyPr>
          <a:lstStyle/>
          <a:p>
            <a:pPr algn="ctr">
              <a:lnSpc>
                <a:spcPts val="5710"/>
              </a:lnSpc>
            </a:pPr>
            <a:r>
              <a:rPr lang="en-US" sz="4427" spc="128">
                <a:solidFill>
                  <a:srgbClr val="042B60"/>
                </a:solidFill>
                <a:latin typeface="Now"/>
                <a:ea typeface="Now"/>
                <a:cs typeface="Now"/>
                <a:sym typeface="Now"/>
              </a:rPr>
              <a:t>How will you implement the reading strategies in your classes? </a:t>
            </a:r>
          </a:p>
          <a:p>
            <a:pPr algn="ctr">
              <a:lnSpc>
                <a:spcPts val="5710"/>
              </a:lnSpc>
            </a:pPr>
            <a:endParaRPr lang="en-US" sz="4427" spc="128">
              <a:solidFill>
                <a:srgbClr val="042B60"/>
              </a:solidFill>
              <a:latin typeface="Now"/>
              <a:ea typeface="Now"/>
              <a:cs typeface="Now"/>
              <a:sym typeface="N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4964" y="-2597707"/>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951098" y="-2122255"/>
            <a:ext cx="6098110" cy="5632436"/>
          </a:xfrm>
          <a:custGeom>
            <a:avLst/>
            <a:gdLst/>
            <a:ahLst/>
            <a:cxnLst/>
            <a:rect l="l" t="t" r="r" b="b"/>
            <a:pathLst>
              <a:path w="6098110" h="5632436">
                <a:moveTo>
                  <a:pt x="0" y="0"/>
                </a:moveTo>
                <a:lnTo>
                  <a:pt x="6098110" y="0"/>
                </a:lnTo>
                <a:lnTo>
                  <a:pt x="6098110" y="5632436"/>
                </a:lnTo>
                <a:lnTo>
                  <a:pt x="0" y="5632436"/>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622038" y="2102686"/>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7200000">
            <a:off x="-1857550" y="1069049"/>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11">
              <a:alphaModFix amt="60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13">
              <a:alphaModFix amt="60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Freeform 8"/>
          <p:cNvSpPr/>
          <p:nvPr/>
        </p:nvSpPr>
        <p:spPr>
          <a:xfrm>
            <a:off x="7460617" y="3272950"/>
            <a:ext cx="6386206" cy="5898532"/>
          </a:xfrm>
          <a:custGeom>
            <a:avLst/>
            <a:gdLst/>
            <a:ahLst/>
            <a:cxnLst/>
            <a:rect l="l" t="t" r="r" b="b"/>
            <a:pathLst>
              <a:path w="6386206" h="5898532">
                <a:moveTo>
                  <a:pt x="0" y="0"/>
                </a:moveTo>
                <a:lnTo>
                  <a:pt x="6386205" y="0"/>
                </a:lnTo>
                <a:lnTo>
                  <a:pt x="6386205" y="5898532"/>
                </a:lnTo>
                <a:lnTo>
                  <a:pt x="0" y="5898532"/>
                </a:lnTo>
                <a:lnTo>
                  <a:pt x="0" y="0"/>
                </a:lnTo>
                <a:close/>
              </a:path>
            </a:pathLst>
          </a:custGeom>
          <a:blipFill>
            <a:blip r:embed="rId15">
              <a:alphaModFix amt="60000"/>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9" name="Freeform 9"/>
          <p:cNvSpPr/>
          <p:nvPr/>
        </p:nvSpPr>
        <p:spPr>
          <a:xfrm rot="7200000">
            <a:off x="7187856" y="3733923"/>
            <a:ext cx="6494217" cy="5998295"/>
          </a:xfrm>
          <a:custGeom>
            <a:avLst/>
            <a:gdLst/>
            <a:ahLst/>
            <a:cxnLst/>
            <a:rect l="l" t="t" r="r" b="b"/>
            <a:pathLst>
              <a:path w="6494217" h="5998295">
                <a:moveTo>
                  <a:pt x="0" y="0"/>
                </a:moveTo>
                <a:lnTo>
                  <a:pt x="6494217" y="0"/>
                </a:lnTo>
                <a:lnTo>
                  <a:pt x="6494217" y="5998295"/>
                </a:lnTo>
                <a:lnTo>
                  <a:pt x="0" y="5998295"/>
                </a:lnTo>
                <a:lnTo>
                  <a:pt x="0" y="0"/>
                </a:lnTo>
                <a:close/>
              </a:path>
            </a:pathLst>
          </a:custGeom>
          <a:blipFill>
            <a:blip r:embed="rId17">
              <a:alphaModFix amt="60000"/>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4964" y="-2597707"/>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951098" y="-2122255"/>
            <a:ext cx="6098110" cy="5632436"/>
          </a:xfrm>
          <a:custGeom>
            <a:avLst/>
            <a:gdLst/>
            <a:ahLst/>
            <a:cxnLst/>
            <a:rect l="l" t="t" r="r" b="b"/>
            <a:pathLst>
              <a:path w="6098110" h="5632436">
                <a:moveTo>
                  <a:pt x="0" y="0"/>
                </a:moveTo>
                <a:lnTo>
                  <a:pt x="6098110" y="0"/>
                </a:lnTo>
                <a:lnTo>
                  <a:pt x="6098110" y="5632436"/>
                </a:lnTo>
                <a:lnTo>
                  <a:pt x="0" y="5632436"/>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5519731" y="4163901"/>
            <a:ext cx="12096623" cy="1530573"/>
          </a:xfrm>
          <a:prstGeom prst="rect">
            <a:avLst/>
          </a:prstGeom>
        </p:spPr>
        <p:txBody>
          <a:bodyPr lIns="0" tIns="0" rIns="0" bIns="0" rtlCol="0" anchor="t">
            <a:spAutoFit/>
          </a:bodyPr>
          <a:lstStyle/>
          <a:p>
            <a:pPr algn="r">
              <a:lnSpc>
                <a:spcPts val="13119"/>
              </a:lnSpc>
            </a:pPr>
            <a:r>
              <a:rPr lang="en-US" sz="7288" spc="211">
                <a:solidFill>
                  <a:srgbClr val="042B60"/>
                </a:solidFill>
                <a:latin typeface="Now"/>
                <a:ea typeface="Now"/>
                <a:cs typeface="Now"/>
                <a:sym typeface="Now"/>
              </a:rPr>
              <a:t>READING STRATEGIES</a:t>
            </a:r>
          </a:p>
        </p:txBody>
      </p:sp>
      <p:sp>
        <p:nvSpPr>
          <p:cNvPr id="5" name="Freeform 5"/>
          <p:cNvSpPr/>
          <p:nvPr/>
        </p:nvSpPr>
        <p:spPr>
          <a:xfrm>
            <a:off x="-665839" y="35101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7200000">
            <a:off x="-901352" y="2476544"/>
            <a:ext cx="6325037" cy="5842034"/>
          </a:xfrm>
          <a:custGeom>
            <a:avLst/>
            <a:gdLst/>
            <a:ahLst/>
            <a:cxnLst/>
            <a:rect l="l" t="t" r="r" b="b"/>
            <a:pathLst>
              <a:path w="6325037" h="5842034">
                <a:moveTo>
                  <a:pt x="0" y="0"/>
                </a:moveTo>
                <a:lnTo>
                  <a:pt x="6325038" y="0"/>
                </a:lnTo>
                <a:lnTo>
                  <a:pt x="6325038" y="5842035"/>
                </a:lnTo>
                <a:lnTo>
                  <a:pt x="0" y="5842035"/>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11">
              <a:alphaModFix amt="60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13">
              <a:alphaModFix amt="60000"/>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77724" y="1491012"/>
            <a:ext cx="6998478" cy="6464048"/>
          </a:xfrm>
          <a:custGeom>
            <a:avLst/>
            <a:gdLst/>
            <a:ahLst/>
            <a:cxnLst/>
            <a:rect l="l" t="t" r="r" b="b"/>
            <a:pathLst>
              <a:path w="6998478" h="6464048">
                <a:moveTo>
                  <a:pt x="0" y="0"/>
                </a:moveTo>
                <a:lnTo>
                  <a:pt x="6998477" y="0"/>
                </a:lnTo>
                <a:lnTo>
                  <a:pt x="6998477" y="6464048"/>
                </a:lnTo>
                <a:lnTo>
                  <a:pt x="0" y="6464048"/>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00000">
            <a:off x="-1287824" y="2995784"/>
            <a:ext cx="6018677" cy="5559069"/>
          </a:xfrm>
          <a:custGeom>
            <a:avLst/>
            <a:gdLst/>
            <a:ahLst/>
            <a:cxnLst/>
            <a:rect l="l" t="t" r="r" b="b"/>
            <a:pathLst>
              <a:path w="6018677" h="5559069">
                <a:moveTo>
                  <a:pt x="0" y="0"/>
                </a:moveTo>
                <a:lnTo>
                  <a:pt x="6018677" y="0"/>
                </a:lnTo>
                <a:lnTo>
                  <a:pt x="6018677" y="5559069"/>
                </a:lnTo>
                <a:lnTo>
                  <a:pt x="0" y="5559069"/>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2244643" y="4651549"/>
            <a:ext cx="6186380" cy="1236079"/>
          </a:xfrm>
          <a:prstGeom prst="rect">
            <a:avLst/>
          </a:prstGeom>
        </p:spPr>
        <p:txBody>
          <a:bodyPr lIns="0" tIns="0" rIns="0" bIns="0" rtlCol="0" anchor="t">
            <a:spAutoFit/>
          </a:bodyPr>
          <a:lstStyle/>
          <a:p>
            <a:pPr algn="r">
              <a:lnSpc>
                <a:spcPts val="9920"/>
              </a:lnSpc>
            </a:pPr>
            <a:r>
              <a:rPr lang="en-US" sz="7689" spc="223">
                <a:solidFill>
                  <a:srgbClr val="042B60"/>
                </a:solidFill>
                <a:latin typeface="Now"/>
                <a:ea typeface="Now"/>
                <a:cs typeface="Now"/>
                <a:sym typeface="Now"/>
              </a:rPr>
              <a:t>OBJECTIVE</a:t>
            </a:r>
          </a:p>
        </p:txBody>
      </p:sp>
      <p:sp>
        <p:nvSpPr>
          <p:cNvPr id="5" name="TextBox 5"/>
          <p:cNvSpPr txBox="1"/>
          <p:nvPr/>
        </p:nvSpPr>
        <p:spPr>
          <a:xfrm>
            <a:off x="10555028" y="4465006"/>
            <a:ext cx="6704272" cy="1480970"/>
          </a:xfrm>
          <a:prstGeom prst="rect">
            <a:avLst/>
          </a:prstGeom>
        </p:spPr>
        <p:txBody>
          <a:bodyPr lIns="0" tIns="0" rIns="0" bIns="0" rtlCol="0" anchor="t">
            <a:spAutoFit/>
          </a:bodyPr>
          <a:lstStyle/>
          <a:p>
            <a:pPr algn="l">
              <a:lnSpc>
                <a:spcPts val="3953"/>
              </a:lnSpc>
            </a:pPr>
            <a:r>
              <a:rPr lang="en-US" sz="3064" spc="88">
                <a:solidFill>
                  <a:srgbClr val="042B60"/>
                </a:solidFill>
                <a:latin typeface="Now"/>
                <a:ea typeface="Now"/>
                <a:cs typeface="Now"/>
                <a:sym typeface="Now"/>
              </a:rPr>
              <a:t>Learn the five reading strategies and be able to describe how to use the strategies when reading</a:t>
            </a:r>
          </a:p>
        </p:txBody>
      </p:sp>
      <p:sp>
        <p:nvSpPr>
          <p:cNvPr id="6" name="Freeform 6"/>
          <p:cNvSpPr/>
          <p:nvPr/>
        </p:nvSpPr>
        <p:spPr>
          <a:xfrm rot="7200000">
            <a:off x="9464975" y="4474134"/>
            <a:ext cx="658620" cy="608325"/>
          </a:xfrm>
          <a:custGeom>
            <a:avLst/>
            <a:gdLst/>
            <a:ahLst/>
            <a:cxnLst/>
            <a:rect l="l" t="t" r="r" b="b"/>
            <a:pathLst>
              <a:path w="658620" h="608325">
                <a:moveTo>
                  <a:pt x="0" y="0"/>
                </a:moveTo>
                <a:lnTo>
                  <a:pt x="658620" y="0"/>
                </a:lnTo>
                <a:lnTo>
                  <a:pt x="658620" y="608325"/>
                </a:lnTo>
                <a:lnTo>
                  <a:pt x="0" y="608325"/>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7200000">
            <a:off x="9617531" y="4626690"/>
            <a:ext cx="658620" cy="608325"/>
          </a:xfrm>
          <a:custGeom>
            <a:avLst/>
            <a:gdLst/>
            <a:ahLst/>
            <a:cxnLst/>
            <a:rect l="l" t="t" r="r" b="b"/>
            <a:pathLst>
              <a:path w="658620" h="608325">
                <a:moveTo>
                  <a:pt x="0" y="0"/>
                </a:moveTo>
                <a:lnTo>
                  <a:pt x="658620" y="0"/>
                </a:lnTo>
                <a:lnTo>
                  <a:pt x="658620" y="608326"/>
                </a:lnTo>
                <a:lnTo>
                  <a:pt x="0" y="608326"/>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4590" y="1491012"/>
            <a:ext cx="6998478" cy="6464048"/>
          </a:xfrm>
          <a:custGeom>
            <a:avLst/>
            <a:gdLst/>
            <a:ahLst/>
            <a:cxnLst/>
            <a:rect l="l" t="t" r="r" b="b"/>
            <a:pathLst>
              <a:path w="6998478" h="6464048">
                <a:moveTo>
                  <a:pt x="0" y="0"/>
                </a:moveTo>
                <a:lnTo>
                  <a:pt x="6998478" y="0"/>
                </a:lnTo>
                <a:lnTo>
                  <a:pt x="6998478" y="6464048"/>
                </a:lnTo>
                <a:lnTo>
                  <a:pt x="0" y="6464048"/>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00000">
            <a:off x="-934690" y="2995784"/>
            <a:ext cx="6018677" cy="5559069"/>
          </a:xfrm>
          <a:custGeom>
            <a:avLst/>
            <a:gdLst/>
            <a:ahLst/>
            <a:cxnLst/>
            <a:rect l="l" t="t" r="r" b="b"/>
            <a:pathLst>
              <a:path w="6018677" h="5559069">
                <a:moveTo>
                  <a:pt x="0" y="0"/>
                </a:moveTo>
                <a:lnTo>
                  <a:pt x="6018677" y="0"/>
                </a:lnTo>
                <a:lnTo>
                  <a:pt x="6018677" y="5559069"/>
                </a:lnTo>
                <a:lnTo>
                  <a:pt x="0" y="5559069"/>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2355377" y="4492123"/>
            <a:ext cx="6824711" cy="1236079"/>
          </a:xfrm>
          <a:prstGeom prst="rect">
            <a:avLst/>
          </a:prstGeom>
        </p:spPr>
        <p:txBody>
          <a:bodyPr lIns="0" tIns="0" rIns="0" bIns="0" rtlCol="0" anchor="t">
            <a:spAutoFit/>
          </a:bodyPr>
          <a:lstStyle/>
          <a:p>
            <a:pPr algn="l">
              <a:lnSpc>
                <a:spcPts val="9920"/>
              </a:lnSpc>
            </a:pPr>
            <a:r>
              <a:rPr lang="en-US" sz="7689" spc="223">
                <a:solidFill>
                  <a:srgbClr val="042B60"/>
                </a:solidFill>
                <a:latin typeface="Now"/>
                <a:ea typeface="Now"/>
                <a:cs typeface="Now"/>
                <a:sym typeface="Now"/>
              </a:rPr>
              <a:t>DISCUSSION</a:t>
            </a:r>
          </a:p>
        </p:txBody>
      </p:sp>
      <p:sp>
        <p:nvSpPr>
          <p:cNvPr id="5" name="Freeform 5"/>
          <p:cNvSpPr/>
          <p:nvPr/>
        </p:nvSpPr>
        <p:spPr>
          <a:xfrm rot="7200000">
            <a:off x="9844493" y="4587347"/>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7200000">
            <a:off x="9684408" y="4705287"/>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7200000">
            <a:off x="9814077" y="6703428"/>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7200000">
            <a:off x="10004577" y="6893928"/>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9"/>
          <p:cNvSpPr txBox="1"/>
          <p:nvPr/>
        </p:nvSpPr>
        <p:spPr>
          <a:xfrm>
            <a:off x="11175247" y="2619628"/>
            <a:ext cx="6084053" cy="1232607"/>
          </a:xfrm>
          <a:prstGeom prst="rect">
            <a:avLst/>
          </a:prstGeom>
        </p:spPr>
        <p:txBody>
          <a:bodyPr lIns="0" tIns="0" rIns="0" bIns="0" rtlCol="0" anchor="t">
            <a:spAutoFit/>
          </a:bodyPr>
          <a:lstStyle/>
          <a:p>
            <a:pPr algn="l">
              <a:lnSpc>
                <a:spcPts val="4936"/>
              </a:lnSpc>
            </a:pPr>
            <a:r>
              <a:rPr lang="en-US" sz="3827" spc="110">
                <a:solidFill>
                  <a:srgbClr val="042B60"/>
                </a:solidFill>
                <a:latin typeface="Now"/>
                <a:ea typeface="Now"/>
                <a:cs typeface="Now"/>
                <a:sym typeface="Now"/>
              </a:rPr>
              <a:t>Why should students read?</a:t>
            </a:r>
          </a:p>
        </p:txBody>
      </p:sp>
      <p:sp>
        <p:nvSpPr>
          <p:cNvPr id="10" name="Freeform 10"/>
          <p:cNvSpPr/>
          <p:nvPr/>
        </p:nvSpPr>
        <p:spPr>
          <a:xfrm rot="7200000">
            <a:off x="9844493" y="263344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7200000">
            <a:off x="10034993" y="282394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11175247" y="4759310"/>
            <a:ext cx="6084053" cy="613482"/>
          </a:xfrm>
          <a:prstGeom prst="rect">
            <a:avLst/>
          </a:prstGeom>
        </p:spPr>
        <p:txBody>
          <a:bodyPr lIns="0" tIns="0" rIns="0" bIns="0" rtlCol="0" anchor="t">
            <a:spAutoFit/>
          </a:bodyPr>
          <a:lstStyle/>
          <a:p>
            <a:pPr algn="l">
              <a:lnSpc>
                <a:spcPts val="4936"/>
              </a:lnSpc>
            </a:pPr>
            <a:r>
              <a:rPr lang="en-US" sz="3827" spc="110">
                <a:solidFill>
                  <a:srgbClr val="042B60"/>
                </a:solidFill>
                <a:latin typeface="Now"/>
                <a:ea typeface="Now"/>
                <a:cs typeface="Now"/>
                <a:sym typeface="Now"/>
              </a:rPr>
              <a:t>Why do students read?</a:t>
            </a:r>
          </a:p>
        </p:txBody>
      </p:sp>
      <p:sp>
        <p:nvSpPr>
          <p:cNvPr id="13" name="TextBox 13"/>
          <p:cNvSpPr txBox="1"/>
          <p:nvPr/>
        </p:nvSpPr>
        <p:spPr>
          <a:xfrm>
            <a:off x="11175247" y="6779603"/>
            <a:ext cx="5976578" cy="1232607"/>
          </a:xfrm>
          <a:prstGeom prst="rect">
            <a:avLst/>
          </a:prstGeom>
        </p:spPr>
        <p:txBody>
          <a:bodyPr lIns="0" tIns="0" rIns="0" bIns="0" rtlCol="0" anchor="t">
            <a:spAutoFit/>
          </a:bodyPr>
          <a:lstStyle/>
          <a:p>
            <a:pPr algn="l">
              <a:lnSpc>
                <a:spcPts val="4936"/>
              </a:lnSpc>
            </a:pPr>
            <a:r>
              <a:rPr lang="en-US" sz="3827" spc="110">
                <a:solidFill>
                  <a:srgbClr val="042B60"/>
                </a:solidFill>
                <a:latin typeface="Now"/>
                <a:ea typeface="Now"/>
                <a:cs typeface="Now"/>
                <a:sym typeface="Now"/>
              </a:rPr>
              <a:t>Why don’t students read?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82039" y="2485727"/>
            <a:ext cx="4305382" cy="3976608"/>
          </a:xfrm>
          <a:custGeom>
            <a:avLst/>
            <a:gdLst/>
            <a:ahLst/>
            <a:cxnLst/>
            <a:rect l="l" t="t" r="r" b="b"/>
            <a:pathLst>
              <a:path w="4305382" h="3976608">
                <a:moveTo>
                  <a:pt x="0" y="0"/>
                </a:moveTo>
                <a:lnTo>
                  <a:pt x="4305382" y="0"/>
                </a:lnTo>
                <a:lnTo>
                  <a:pt x="4305382" y="3976608"/>
                </a:lnTo>
                <a:lnTo>
                  <a:pt x="0" y="3976608"/>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00000">
            <a:off x="2134648" y="3298330"/>
            <a:ext cx="3600165" cy="3325243"/>
          </a:xfrm>
          <a:custGeom>
            <a:avLst/>
            <a:gdLst/>
            <a:ahLst/>
            <a:cxnLst/>
            <a:rect l="l" t="t" r="r" b="b"/>
            <a:pathLst>
              <a:path w="3600165" h="3325243">
                <a:moveTo>
                  <a:pt x="0" y="0"/>
                </a:moveTo>
                <a:lnTo>
                  <a:pt x="3600165" y="0"/>
                </a:lnTo>
                <a:lnTo>
                  <a:pt x="3600165" y="3325244"/>
                </a:lnTo>
                <a:lnTo>
                  <a:pt x="0" y="3325244"/>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2625075" y="2520086"/>
            <a:ext cx="4222155" cy="3899736"/>
          </a:xfrm>
          <a:custGeom>
            <a:avLst/>
            <a:gdLst/>
            <a:ahLst/>
            <a:cxnLst/>
            <a:rect l="l" t="t" r="r" b="b"/>
            <a:pathLst>
              <a:path w="4222155" h="3899736">
                <a:moveTo>
                  <a:pt x="0" y="0"/>
                </a:moveTo>
                <a:lnTo>
                  <a:pt x="4222155" y="0"/>
                </a:lnTo>
                <a:lnTo>
                  <a:pt x="4222155" y="3899736"/>
                </a:lnTo>
                <a:lnTo>
                  <a:pt x="0" y="3899736"/>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7200000">
            <a:off x="12920630" y="3427909"/>
            <a:ext cx="3631046" cy="3353766"/>
          </a:xfrm>
          <a:custGeom>
            <a:avLst/>
            <a:gdLst/>
            <a:ahLst/>
            <a:cxnLst/>
            <a:rect l="l" t="t" r="r" b="b"/>
            <a:pathLst>
              <a:path w="3631046" h="3353766">
                <a:moveTo>
                  <a:pt x="0" y="0"/>
                </a:moveTo>
                <a:lnTo>
                  <a:pt x="3631045" y="0"/>
                </a:lnTo>
                <a:lnTo>
                  <a:pt x="3631045" y="3353766"/>
                </a:lnTo>
                <a:lnTo>
                  <a:pt x="0" y="3353766"/>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7359445" y="2682717"/>
            <a:ext cx="3723955" cy="3439580"/>
          </a:xfrm>
          <a:custGeom>
            <a:avLst/>
            <a:gdLst/>
            <a:ahLst/>
            <a:cxnLst/>
            <a:rect l="l" t="t" r="r" b="b"/>
            <a:pathLst>
              <a:path w="3723955" h="3439580">
                <a:moveTo>
                  <a:pt x="0" y="0"/>
                </a:moveTo>
                <a:lnTo>
                  <a:pt x="3723955" y="0"/>
                </a:lnTo>
                <a:lnTo>
                  <a:pt x="3723955" y="3439580"/>
                </a:lnTo>
                <a:lnTo>
                  <a:pt x="0" y="3439580"/>
                </a:lnTo>
                <a:lnTo>
                  <a:pt x="0" y="0"/>
                </a:lnTo>
                <a:close/>
              </a:path>
            </a:pathLst>
          </a:custGeom>
          <a:blipFill>
            <a:blip r:embed="rId11">
              <a:alphaModFix amt="60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rot="7200000">
            <a:off x="7369571" y="3071767"/>
            <a:ext cx="3905103" cy="3606895"/>
          </a:xfrm>
          <a:custGeom>
            <a:avLst/>
            <a:gdLst/>
            <a:ahLst/>
            <a:cxnLst/>
            <a:rect l="l" t="t" r="r" b="b"/>
            <a:pathLst>
              <a:path w="3905103" h="3606895">
                <a:moveTo>
                  <a:pt x="0" y="0"/>
                </a:moveTo>
                <a:lnTo>
                  <a:pt x="3905103" y="0"/>
                </a:lnTo>
                <a:lnTo>
                  <a:pt x="3905103" y="3606895"/>
                </a:lnTo>
                <a:lnTo>
                  <a:pt x="0" y="3606895"/>
                </a:lnTo>
                <a:lnTo>
                  <a:pt x="0" y="0"/>
                </a:lnTo>
                <a:close/>
              </a:path>
            </a:pathLst>
          </a:custGeom>
          <a:blipFill>
            <a:blip r:embed="rId13">
              <a:alphaModFix amt="60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TextBox 8"/>
          <p:cNvSpPr txBox="1"/>
          <p:nvPr/>
        </p:nvSpPr>
        <p:spPr>
          <a:xfrm>
            <a:off x="2313523" y="4364407"/>
            <a:ext cx="3242415" cy="525399"/>
          </a:xfrm>
          <a:prstGeom prst="rect">
            <a:avLst/>
          </a:prstGeom>
        </p:spPr>
        <p:txBody>
          <a:bodyPr lIns="0" tIns="0" rIns="0" bIns="0" rtlCol="0" anchor="t">
            <a:spAutoFit/>
          </a:bodyPr>
          <a:lstStyle/>
          <a:p>
            <a:pPr algn="ctr">
              <a:lnSpc>
                <a:spcPts val="4128"/>
              </a:lnSpc>
            </a:pPr>
            <a:r>
              <a:rPr lang="en-US" sz="3200" spc="92">
                <a:solidFill>
                  <a:srgbClr val="FFFFFF"/>
                </a:solidFill>
                <a:latin typeface="Now"/>
                <a:ea typeface="Now"/>
                <a:cs typeface="Now"/>
                <a:sym typeface="Now"/>
              </a:rPr>
              <a:t>Previewing</a:t>
            </a:r>
          </a:p>
        </p:txBody>
      </p:sp>
      <p:sp>
        <p:nvSpPr>
          <p:cNvPr id="9" name="TextBox 9"/>
          <p:cNvSpPr txBox="1"/>
          <p:nvPr/>
        </p:nvSpPr>
        <p:spPr>
          <a:xfrm>
            <a:off x="7755061" y="3889590"/>
            <a:ext cx="3091583" cy="2097024"/>
          </a:xfrm>
          <a:prstGeom prst="rect">
            <a:avLst/>
          </a:prstGeom>
        </p:spPr>
        <p:txBody>
          <a:bodyPr lIns="0" tIns="0" rIns="0" bIns="0" rtlCol="0" anchor="t">
            <a:spAutoFit/>
          </a:bodyPr>
          <a:lstStyle/>
          <a:p>
            <a:pPr algn="ctr">
              <a:lnSpc>
                <a:spcPts val="4128"/>
              </a:lnSpc>
            </a:pPr>
            <a:r>
              <a:rPr lang="en-US" sz="3200" spc="92">
                <a:solidFill>
                  <a:srgbClr val="FFFFFF"/>
                </a:solidFill>
                <a:latin typeface="Now"/>
                <a:ea typeface="Now"/>
                <a:cs typeface="Now"/>
                <a:sym typeface="Now"/>
              </a:rPr>
              <a:t>Brainstorming questions the reading may answer</a:t>
            </a:r>
          </a:p>
        </p:txBody>
      </p:sp>
      <p:sp>
        <p:nvSpPr>
          <p:cNvPr id="10" name="TextBox 10"/>
          <p:cNvSpPr txBox="1"/>
          <p:nvPr/>
        </p:nvSpPr>
        <p:spPr>
          <a:xfrm>
            <a:off x="13088954" y="4435931"/>
            <a:ext cx="3242415" cy="525399"/>
          </a:xfrm>
          <a:prstGeom prst="rect">
            <a:avLst/>
          </a:prstGeom>
        </p:spPr>
        <p:txBody>
          <a:bodyPr lIns="0" tIns="0" rIns="0" bIns="0" rtlCol="0" anchor="t">
            <a:spAutoFit/>
          </a:bodyPr>
          <a:lstStyle/>
          <a:p>
            <a:pPr algn="ctr">
              <a:lnSpc>
                <a:spcPts val="4128"/>
              </a:lnSpc>
            </a:pPr>
            <a:r>
              <a:rPr lang="en-US" sz="3200" spc="92">
                <a:solidFill>
                  <a:srgbClr val="FFFFFF"/>
                </a:solidFill>
                <a:latin typeface="Now"/>
                <a:ea typeface="Now"/>
                <a:cs typeface="Now"/>
                <a:sym typeface="Now"/>
              </a:rPr>
              <a:t>Paraphrasing</a:t>
            </a:r>
          </a:p>
        </p:txBody>
      </p:sp>
      <p:sp>
        <p:nvSpPr>
          <p:cNvPr id="11" name="TextBox 11"/>
          <p:cNvSpPr txBox="1"/>
          <p:nvPr/>
        </p:nvSpPr>
        <p:spPr>
          <a:xfrm>
            <a:off x="2534566" y="952500"/>
            <a:ext cx="13564780" cy="1260211"/>
          </a:xfrm>
          <a:prstGeom prst="rect">
            <a:avLst/>
          </a:prstGeom>
        </p:spPr>
        <p:txBody>
          <a:bodyPr lIns="0" tIns="0" rIns="0" bIns="0" rtlCol="0" anchor="t">
            <a:spAutoFit/>
          </a:bodyPr>
          <a:lstStyle/>
          <a:p>
            <a:pPr algn="ctr">
              <a:lnSpc>
                <a:spcPts val="10159"/>
              </a:lnSpc>
              <a:spcBef>
                <a:spcPct val="0"/>
              </a:spcBef>
            </a:pPr>
            <a:r>
              <a:rPr lang="en-US" sz="7875" spc="228">
                <a:solidFill>
                  <a:srgbClr val="000000"/>
                </a:solidFill>
                <a:latin typeface="Now"/>
                <a:ea typeface="Now"/>
                <a:cs typeface="Now"/>
                <a:sym typeface="Now"/>
              </a:rPr>
              <a:t>FIVE READING STRATEGIES</a:t>
            </a:r>
          </a:p>
        </p:txBody>
      </p:sp>
      <p:sp>
        <p:nvSpPr>
          <p:cNvPr id="12" name="Freeform 12"/>
          <p:cNvSpPr/>
          <p:nvPr/>
        </p:nvSpPr>
        <p:spPr>
          <a:xfrm flipV="1">
            <a:off x="4672938" y="6295684"/>
            <a:ext cx="4222155" cy="3899736"/>
          </a:xfrm>
          <a:custGeom>
            <a:avLst/>
            <a:gdLst/>
            <a:ahLst/>
            <a:cxnLst/>
            <a:rect l="l" t="t" r="r" b="b"/>
            <a:pathLst>
              <a:path w="4222155" h="3899736">
                <a:moveTo>
                  <a:pt x="0" y="3899737"/>
                </a:moveTo>
                <a:lnTo>
                  <a:pt x="4222155" y="3899737"/>
                </a:lnTo>
                <a:lnTo>
                  <a:pt x="4222155" y="0"/>
                </a:lnTo>
                <a:lnTo>
                  <a:pt x="0" y="0"/>
                </a:lnTo>
                <a:lnTo>
                  <a:pt x="0" y="3899737"/>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rot="7200000" flipH="1">
            <a:off x="4535634" y="6437332"/>
            <a:ext cx="4007462" cy="3701438"/>
          </a:xfrm>
          <a:custGeom>
            <a:avLst/>
            <a:gdLst/>
            <a:ahLst/>
            <a:cxnLst/>
            <a:rect l="l" t="t" r="r" b="b"/>
            <a:pathLst>
              <a:path w="4007462" h="3701438">
                <a:moveTo>
                  <a:pt x="4007462" y="0"/>
                </a:moveTo>
                <a:lnTo>
                  <a:pt x="0" y="0"/>
                </a:lnTo>
                <a:lnTo>
                  <a:pt x="0" y="3701438"/>
                </a:lnTo>
                <a:lnTo>
                  <a:pt x="4007462" y="3701438"/>
                </a:lnTo>
                <a:lnTo>
                  <a:pt x="4007462"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TextBox 14"/>
          <p:cNvSpPr txBox="1"/>
          <p:nvPr/>
        </p:nvSpPr>
        <p:spPr>
          <a:xfrm>
            <a:off x="4918157" y="7496473"/>
            <a:ext cx="3242415" cy="1573149"/>
          </a:xfrm>
          <a:prstGeom prst="rect">
            <a:avLst/>
          </a:prstGeom>
        </p:spPr>
        <p:txBody>
          <a:bodyPr lIns="0" tIns="0" rIns="0" bIns="0" rtlCol="0" anchor="t">
            <a:spAutoFit/>
          </a:bodyPr>
          <a:lstStyle/>
          <a:p>
            <a:pPr algn="ctr">
              <a:lnSpc>
                <a:spcPts val="4128"/>
              </a:lnSpc>
            </a:pPr>
            <a:r>
              <a:rPr lang="en-US" sz="3200" spc="92">
                <a:solidFill>
                  <a:srgbClr val="FFFFFF"/>
                </a:solidFill>
                <a:latin typeface="Now"/>
                <a:ea typeface="Now"/>
                <a:cs typeface="Now"/>
                <a:sym typeface="Now"/>
              </a:rPr>
              <a:t>Flashcards, maps, and outlines</a:t>
            </a:r>
          </a:p>
        </p:txBody>
      </p:sp>
      <p:sp>
        <p:nvSpPr>
          <p:cNvPr id="15" name="Freeform 15"/>
          <p:cNvSpPr/>
          <p:nvPr/>
        </p:nvSpPr>
        <p:spPr>
          <a:xfrm flipV="1">
            <a:off x="9847571" y="6122297"/>
            <a:ext cx="4305382" cy="3976608"/>
          </a:xfrm>
          <a:custGeom>
            <a:avLst/>
            <a:gdLst/>
            <a:ahLst/>
            <a:cxnLst/>
            <a:rect l="l" t="t" r="r" b="b"/>
            <a:pathLst>
              <a:path w="4305382" h="3976608">
                <a:moveTo>
                  <a:pt x="0" y="3976608"/>
                </a:moveTo>
                <a:lnTo>
                  <a:pt x="4305382" y="3976608"/>
                </a:lnTo>
                <a:lnTo>
                  <a:pt x="4305382" y="0"/>
                </a:lnTo>
                <a:lnTo>
                  <a:pt x="0" y="0"/>
                </a:lnTo>
                <a:lnTo>
                  <a:pt x="0" y="3976608"/>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rot="7200000" flipH="1">
            <a:off x="9927830" y="6307814"/>
            <a:ext cx="4181345" cy="3862043"/>
          </a:xfrm>
          <a:custGeom>
            <a:avLst/>
            <a:gdLst/>
            <a:ahLst/>
            <a:cxnLst/>
            <a:rect l="l" t="t" r="r" b="b"/>
            <a:pathLst>
              <a:path w="4181345" h="3862043">
                <a:moveTo>
                  <a:pt x="4181345" y="0"/>
                </a:moveTo>
                <a:lnTo>
                  <a:pt x="0" y="0"/>
                </a:lnTo>
                <a:lnTo>
                  <a:pt x="0" y="3862043"/>
                </a:lnTo>
                <a:lnTo>
                  <a:pt x="4181345" y="3862043"/>
                </a:lnTo>
                <a:lnTo>
                  <a:pt x="4181345"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TextBox 17"/>
          <p:cNvSpPr txBox="1"/>
          <p:nvPr/>
        </p:nvSpPr>
        <p:spPr>
          <a:xfrm>
            <a:off x="10379054" y="7691506"/>
            <a:ext cx="3242415" cy="1049274"/>
          </a:xfrm>
          <a:prstGeom prst="rect">
            <a:avLst/>
          </a:prstGeom>
        </p:spPr>
        <p:txBody>
          <a:bodyPr lIns="0" tIns="0" rIns="0" bIns="0" rtlCol="0" anchor="t">
            <a:spAutoFit/>
          </a:bodyPr>
          <a:lstStyle/>
          <a:p>
            <a:pPr algn="ctr">
              <a:lnSpc>
                <a:spcPts val="4128"/>
              </a:lnSpc>
            </a:pPr>
            <a:r>
              <a:rPr lang="en-US" sz="3200" spc="92">
                <a:solidFill>
                  <a:srgbClr val="FFFFFF"/>
                </a:solidFill>
                <a:latin typeface="Now"/>
                <a:ea typeface="Now"/>
                <a:cs typeface="Now"/>
                <a:sym typeface="Now"/>
              </a:rPr>
              <a:t>Using your textbook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77724" y="1491012"/>
            <a:ext cx="6998478" cy="6464048"/>
          </a:xfrm>
          <a:custGeom>
            <a:avLst/>
            <a:gdLst/>
            <a:ahLst/>
            <a:cxnLst/>
            <a:rect l="l" t="t" r="r" b="b"/>
            <a:pathLst>
              <a:path w="6998478" h="6464048">
                <a:moveTo>
                  <a:pt x="0" y="0"/>
                </a:moveTo>
                <a:lnTo>
                  <a:pt x="6998477" y="0"/>
                </a:lnTo>
                <a:lnTo>
                  <a:pt x="6998477" y="6464048"/>
                </a:lnTo>
                <a:lnTo>
                  <a:pt x="0" y="6464048"/>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00000">
            <a:off x="-1287824" y="2995784"/>
            <a:ext cx="6018677" cy="5559069"/>
          </a:xfrm>
          <a:custGeom>
            <a:avLst/>
            <a:gdLst/>
            <a:ahLst/>
            <a:cxnLst/>
            <a:rect l="l" t="t" r="r" b="b"/>
            <a:pathLst>
              <a:path w="6018677" h="5559069">
                <a:moveTo>
                  <a:pt x="0" y="0"/>
                </a:moveTo>
                <a:lnTo>
                  <a:pt x="6018677" y="0"/>
                </a:lnTo>
                <a:lnTo>
                  <a:pt x="6018677" y="5559069"/>
                </a:lnTo>
                <a:lnTo>
                  <a:pt x="0" y="5559069"/>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2178789" y="4821202"/>
            <a:ext cx="6965211" cy="1334224"/>
          </a:xfrm>
          <a:prstGeom prst="rect">
            <a:avLst/>
          </a:prstGeom>
        </p:spPr>
        <p:txBody>
          <a:bodyPr lIns="0" tIns="0" rIns="0" bIns="0" rtlCol="0" anchor="t">
            <a:spAutoFit/>
          </a:bodyPr>
          <a:lstStyle/>
          <a:p>
            <a:pPr algn="l">
              <a:lnSpc>
                <a:spcPts val="10668"/>
              </a:lnSpc>
            </a:pPr>
            <a:r>
              <a:rPr lang="en-US" sz="8270" spc="239">
                <a:solidFill>
                  <a:srgbClr val="042B60"/>
                </a:solidFill>
                <a:latin typeface="Now"/>
                <a:ea typeface="Now"/>
                <a:cs typeface="Now"/>
                <a:sym typeface="Now"/>
              </a:rPr>
              <a:t>PREVIEWING</a:t>
            </a:r>
          </a:p>
        </p:txBody>
      </p:sp>
      <p:sp>
        <p:nvSpPr>
          <p:cNvPr id="5" name="Freeform 5"/>
          <p:cNvSpPr/>
          <p:nvPr/>
        </p:nvSpPr>
        <p:spPr>
          <a:xfrm rot="7200000">
            <a:off x="9989369" y="2889653"/>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7200000">
            <a:off x="9829285" y="300759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7200000">
            <a:off x="9829285" y="6675231"/>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7200000">
            <a:off x="10019785" y="6865731"/>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TextBox 9"/>
          <p:cNvSpPr txBox="1"/>
          <p:nvPr/>
        </p:nvSpPr>
        <p:spPr>
          <a:xfrm>
            <a:off x="11175247" y="2685337"/>
            <a:ext cx="6558841" cy="3089982"/>
          </a:xfrm>
          <a:prstGeom prst="rect">
            <a:avLst/>
          </a:prstGeom>
        </p:spPr>
        <p:txBody>
          <a:bodyPr lIns="0" tIns="0" rIns="0" bIns="0" rtlCol="0" anchor="t">
            <a:spAutoFit/>
          </a:bodyPr>
          <a:lstStyle/>
          <a:p>
            <a:pPr algn="l">
              <a:lnSpc>
                <a:spcPts val="4936"/>
              </a:lnSpc>
            </a:pPr>
            <a:r>
              <a:rPr lang="en-US" sz="3827" spc="110">
                <a:solidFill>
                  <a:srgbClr val="042B60"/>
                </a:solidFill>
                <a:latin typeface="Now"/>
                <a:ea typeface="Now"/>
                <a:cs typeface="Now"/>
                <a:sym typeface="Now"/>
              </a:rPr>
              <a:t>Preview the reading by scanning headings, bold and italicized words, and any provided graphs or picture captions</a:t>
            </a:r>
          </a:p>
        </p:txBody>
      </p:sp>
      <p:sp>
        <p:nvSpPr>
          <p:cNvPr id="10" name="TextBox 10"/>
          <p:cNvSpPr txBox="1"/>
          <p:nvPr/>
        </p:nvSpPr>
        <p:spPr>
          <a:xfrm>
            <a:off x="11175247" y="6528065"/>
            <a:ext cx="5976578" cy="1851732"/>
          </a:xfrm>
          <a:prstGeom prst="rect">
            <a:avLst/>
          </a:prstGeom>
        </p:spPr>
        <p:txBody>
          <a:bodyPr lIns="0" tIns="0" rIns="0" bIns="0" rtlCol="0" anchor="t">
            <a:spAutoFit/>
          </a:bodyPr>
          <a:lstStyle/>
          <a:p>
            <a:pPr algn="l">
              <a:lnSpc>
                <a:spcPts val="4936"/>
              </a:lnSpc>
            </a:pPr>
            <a:r>
              <a:rPr lang="en-US" sz="3827" spc="110">
                <a:solidFill>
                  <a:srgbClr val="042B60"/>
                </a:solidFill>
                <a:latin typeface="Now"/>
                <a:ea typeface="Now"/>
                <a:cs typeface="Now"/>
                <a:sym typeface="Now"/>
              </a:rPr>
              <a:t>If available, read the article abstract or chapter summary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77724" y="1491012"/>
            <a:ext cx="6998478" cy="6464048"/>
          </a:xfrm>
          <a:custGeom>
            <a:avLst/>
            <a:gdLst/>
            <a:ahLst/>
            <a:cxnLst/>
            <a:rect l="l" t="t" r="r" b="b"/>
            <a:pathLst>
              <a:path w="6998478" h="6464048">
                <a:moveTo>
                  <a:pt x="0" y="0"/>
                </a:moveTo>
                <a:lnTo>
                  <a:pt x="6998477" y="0"/>
                </a:lnTo>
                <a:lnTo>
                  <a:pt x="6998477" y="6464048"/>
                </a:lnTo>
                <a:lnTo>
                  <a:pt x="0" y="6464048"/>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00000">
            <a:off x="-1287824" y="2995784"/>
            <a:ext cx="6018677" cy="5559069"/>
          </a:xfrm>
          <a:custGeom>
            <a:avLst/>
            <a:gdLst/>
            <a:ahLst/>
            <a:cxnLst/>
            <a:rect l="l" t="t" r="r" b="b"/>
            <a:pathLst>
              <a:path w="6018677" h="5559069">
                <a:moveTo>
                  <a:pt x="0" y="0"/>
                </a:moveTo>
                <a:lnTo>
                  <a:pt x="6018677" y="0"/>
                </a:lnTo>
                <a:lnTo>
                  <a:pt x="6018677" y="5559069"/>
                </a:lnTo>
                <a:lnTo>
                  <a:pt x="0" y="5559069"/>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439474" y="4451058"/>
            <a:ext cx="8115008" cy="2290912"/>
          </a:xfrm>
          <a:prstGeom prst="rect">
            <a:avLst/>
          </a:prstGeom>
        </p:spPr>
        <p:txBody>
          <a:bodyPr lIns="0" tIns="0" rIns="0" bIns="0" rtlCol="0" anchor="t">
            <a:spAutoFit/>
          </a:bodyPr>
          <a:lstStyle/>
          <a:p>
            <a:pPr algn="l">
              <a:lnSpc>
                <a:spcPts val="9120"/>
              </a:lnSpc>
            </a:pPr>
            <a:r>
              <a:rPr lang="en-US" sz="7070" spc="205">
                <a:solidFill>
                  <a:srgbClr val="042B60"/>
                </a:solidFill>
                <a:latin typeface="Now"/>
                <a:ea typeface="Now"/>
                <a:cs typeface="Now"/>
                <a:sym typeface="Now"/>
              </a:rPr>
              <a:t>BRAINSTORMING QUESTIONS</a:t>
            </a:r>
          </a:p>
        </p:txBody>
      </p:sp>
      <p:sp>
        <p:nvSpPr>
          <p:cNvPr id="5" name="Freeform 5"/>
          <p:cNvSpPr/>
          <p:nvPr/>
        </p:nvSpPr>
        <p:spPr>
          <a:xfrm rot="7200000">
            <a:off x="10307253" y="4579690"/>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7200000">
            <a:off x="10147169" y="4697630"/>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11515740" y="4375373"/>
            <a:ext cx="6084053" cy="2470857"/>
          </a:xfrm>
          <a:prstGeom prst="rect">
            <a:avLst/>
          </a:prstGeom>
        </p:spPr>
        <p:txBody>
          <a:bodyPr lIns="0" tIns="0" rIns="0" bIns="0" rtlCol="0" anchor="t">
            <a:spAutoFit/>
          </a:bodyPr>
          <a:lstStyle/>
          <a:p>
            <a:pPr algn="l">
              <a:lnSpc>
                <a:spcPts val="4936"/>
              </a:lnSpc>
            </a:pPr>
            <a:r>
              <a:rPr lang="en-US" sz="3827" spc="110">
                <a:solidFill>
                  <a:srgbClr val="042B60"/>
                </a:solidFill>
                <a:latin typeface="Now"/>
                <a:ea typeface="Now"/>
                <a:cs typeface="Now"/>
                <a:sym typeface="Now"/>
              </a:rPr>
              <a:t>Write down questions on the topic that you think the reading will be able to answer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657845" y="2137953"/>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422333" y="2481481"/>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589843"/>
            <a:ext cx="8411651" cy="1334224"/>
          </a:xfrm>
          <a:prstGeom prst="rect">
            <a:avLst/>
          </a:prstGeom>
        </p:spPr>
        <p:txBody>
          <a:bodyPr lIns="0" tIns="0" rIns="0" bIns="0" rtlCol="0" anchor="t">
            <a:spAutoFit/>
          </a:bodyPr>
          <a:lstStyle/>
          <a:p>
            <a:pPr algn="just">
              <a:lnSpc>
                <a:spcPts val="10668"/>
              </a:lnSpc>
            </a:pPr>
            <a:r>
              <a:rPr lang="en-US" sz="8270" spc="239">
                <a:solidFill>
                  <a:srgbClr val="042B60"/>
                </a:solidFill>
                <a:latin typeface="Now"/>
                <a:ea typeface="Now"/>
                <a:cs typeface="Now"/>
                <a:sym typeface="Now"/>
              </a:rPr>
              <a:t>PARAPHRASING</a:t>
            </a:r>
          </a:p>
        </p:txBody>
      </p:sp>
      <p:sp>
        <p:nvSpPr>
          <p:cNvPr id="5" name="TextBox 5"/>
          <p:cNvSpPr txBox="1"/>
          <p:nvPr/>
        </p:nvSpPr>
        <p:spPr>
          <a:xfrm>
            <a:off x="11991512" y="4393191"/>
            <a:ext cx="5814262" cy="1851698"/>
          </a:xfrm>
          <a:prstGeom prst="rect">
            <a:avLst/>
          </a:prstGeom>
        </p:spPr>
        <p:txBody>
          <a:bodyPr lIns="0" tIns="0" rIns="0" bIns="0" rtlCol="0" anchor="t">
            <a:spAutoFit/>
          </a:bodyPr>
          <a:lstStyle/>
          <a:p>
            <a:pPr algn="l">
              <a:lnSpc>
                <a:spcPts val="4940"/>
              </a:lnSpc>
            </a:pPr>
            <a:r>
              <a:rPr lang="en-US" sz="3830" spc="111">
                <a:solidFill>
                  <a:srgbClr val="042B60"/>
                </a:solidFill>
                <a:latin typeface="Now"/>
                <a:ea typeface="Now"/>
                <a:cs typeface="Now"/>
                <a:sym typeface="Now"/>
              </a:rPr>
              <a:t>After reading each paragraph, summarize it in your own words</a:t>
            </a:r>
          </a:p>
        </p:txBody>
      </p:sp>
      <p:sp>
        <p:nvSpPr>
          <p:cNvPr id="6" name="Freeform 6"/>
          <p:cNvSpPr/>
          <p:nvPr/>
        </p:nvSpPr>
        <p:spPr>
          <a:xfrm rot="9976600">
            <a:off x="10783885" y="4696023"/>
            <a:ext cx="861980" cy="796156"/>
          </a:xfrm>
          <a:custGeom>
            <a:avLst/>
            <a:gdLst/>
            <a:ahLst/>
            <a:cxnLst/>
            <a:rect l="l" t="t" r="r" b="b"/>
            <a:pathLst>
              <a:path w="861980" h="796156">
                <a:moveTo>
                  <a:pt x="0" y="0"/>
                </a:moveTo>
                <a:lnTo>
                  <a:pt x="861980" y="0"/>
                </a:lnTo>
                <a:lnTo>
                  <a:pt x="861980" y="796156"/>
                </a:lnTo>
                <a:lnTo>
                  <a:pt x="0" y="796156"/>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976600">
            <a:off x="10783885" y="4564876"/>
            <a:ext cx="861980" cy="796156"/>
          </a:xfrm>
          <a:custGeom>
            <a:avLst/>
            <a:gdLst/>
            <a:ahLst/>
            <a:cxnLst/>
            <a:rect l="l" t="t" r="r" b="b"/>
            <a:pathLst>
              <a:path w="861980" h="796156">
                <a:moveTo>
                  <a:pt x="0" y="0"/>
                </a:moveTo>
                <a:lnTo>
                  <a:pt x="861980" y="0"/>
                </a:lnTo>
                <a:lnTo>
                  <a:pt x="861980" y="796156"/>
                </a:lnTo>
                <a:lnTo>
                  <a:pt x="0" y="796156"/>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657845" y="2137953"/>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3">
              <a:alphaModFix amt="6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422333" y="2481481"/>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5">
              <a:alphaModFix amt="6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670452" y="3394151"/>
            <a:ext cx="8411651" cy="4039324"/>
          </a:xfrm>
          <a:prstGeom prst="rect">
            <a:avLst/>
          </a:prstGeom>
        </p:spPr>
        <p:txBody>
          <a:bodyPr lIns="0" tIns="0" rIns="0" bIns="0" rtlCol="0" anchor="t">
            <a:spAutoFit/>
          </a:bodyPr>
          <a:lstStyle/>
          <a:p>
            <a:pPr algn="just">
              <a:lnSpc>
                <a:spcPts val="10668"/>
              </a:lnSpc>
            </a:pPr>
            <a:r>
              <a:rPr lang="en-US" sz="8270" spc="239">
                <a:solidFill>
                  <a:srgbClr val="042B60"/>
                </a:solidFill>
                <a:latin typeface="Now"/>
                <a:ea typeface="Now"/>
                <a:cs typeface="Now"/>
                <a:sym typeface="Now"/>
              </a:rPr>
              <a:t>FLASHCARDS, MAPS, &amp;</a:t>
            </a:r>
          </a:p>
          <a:p>
            <a:pPr algn="just">
              <a:lnSpc>
                <a:spcPts val="10668"/>
              </a:lnSpc>
            </a:pPr>
            <a:r>
              <a:rPr lang="en-US" sz="8270" spc="239">
                <a:solidFill>
                  <a:srgbClr val="042B60"/>
                </a:solidFill>
                <a:latin typeface="Now"/>
                <a:ea typeface="Now"/>
                <a:cs typeface="Now"/>
                <a:sym typeface="Now"/>
              </a:rPr>
              <a:t>OUTLINES</a:t>
            </a:r>
          </a:p>
        </p:txBody>
      </p:sp>
      <p:sp>
        <p:nvSpPr>
          <p:cNvPr id="5" name="TextBox 5"/>
          <p:cNvSpPr txBox="1"/>
          <p:nvPr/>
        </p:nvSpPr>
        <p:spPr>
          <a:xfrm>
            <a:off x="11629769" y="2267950"/>
            <a:ext cx="5814262" cy="3709073"/>
          </a:xfrm>
          <a:prstGeom prst="rect">
            <a:avLst/>
          </a:prstGeom>
        </p:spPr>
        <p:txBody>
          <a:bodyPr lIns="0" tIns="0" rIns="0" bIns="0" rtlCol="0" anchor="t">
            <a:spAutoFit/>
          </a:bodyPr>
          <a:lstStyle/>
          <a:p>
            <a:pPr algn="l">
              <a:lnSpc>
                <a:spcPts val="4940"/>
              </a:lnSpc>
            </a:pPr>
            <a:r>
              <a:rPr lang="en-US" sz="3830" spc="111">
                <a:solidFill>
                  <a:srgbClr val="042B60"/>
                </a:solidFill>
                <a:latin typeface="Now"/>
                <a:ea typeface="Now"/>
                <a:cs typeface="Now"/>
                <a:sym typeface="Now"/>
              </a:rPr>
              <a:t>As you read, take notes, create flashcards, highlight or underline important text, create concept maps, or write outlines</a:t>
            </a:r>
          </a:p>
        </p:txBody>
      </p:sp>
      <p:sp>
        <p:nvSpPr>
          <p:cNvPr id="6" name="Freeform 6"/>
          <p:cNvSpPr/>
          <p:nvPr/>
        </p:nvSpPr>
        <p:spPr>
          <a:xfrm rot="9976600">
            <a:off x="10422141" y="2570782"/>
            <a:ext cx="861980" cy="796156"/>
          </a:xfrm>
          <a:custGeom>
            <a:avLst/>
            <a:gdLst/>
            <a:ahLst/>
            <a:cxnLst/>
            <a:rect l="l" t="t" r="r" b="b"/>
            <a:pathLst>
              <a:path w="861980" h="796156">
                <a:moveTo>
                  <a:pt x="0" y="0"/>
                </a:moveTo>
                <a:lnTo>
                  <a:pt x="861981" y="0"/>
                </a:lnTo>
                <a:lnTo>
                  <a:pt x="861981" y="796156"/>
                </a:lnTo>
                <a:lnTo>
                  <a:pt x="0" y="796156"/>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976600">
            <a:off x="10422141" y="2439635"/>
            <a:ext cx="861980" cy="796156"/>
          </a:xfrm>
          <a:custGeom>
            <a:avLst/>
            <a:gdLst/>
            <a:ahLst/>
            <a:cxnLst/>
            <a:rect l="l" t="t" r="r" b="b"/>
            <a:pathLst>
              <a:path w="861980" h="796156">
                <a:moveTo>
                  <a:pt x="0" y="0"/>
                </a:moveTo>
                <a:lnTo>
                  <a:pt x="861981" y="0"/>
                </a:lnTo>
                <a:lnTo>
                  <a:pt x="861981" y="796156"/>
                </a:lnTo>
                <a:lnTo>
                  <a:pt x="0" y="796156"/>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9976600">
            <a:off x="10422141" y="6815401"/>
            <a:ext cx="861980" cy="796156"/>
          </a:xfrm>
          <a:custGeom>
            <a:avLst/>
            <a:gdLst/>
            <a:ahLst/>
            <a:cxnLst/>
            <a:rect l="l" t="t" r="r" b="b"/>
            <a:pathLst>
              <a:path w="861980" h="796156">
                <a:moveTo>
                  <a:pt x="0" y="0"/>
                </a:moveTo>
                <a:lnTo>
                  <a:pt x="861981" y="0"/>
                </a:lnTo>
                <a:lnTo>
                  <a:pt x="861981" y="796157"/>
                </a:lnTo>
                <a:lnTo>
                  <a:pt x="0" y="796157"/>
                </a:lnTo>
                <a:lnTo>
                  <a:pt x="0" y="0"/>
                </a:lnTo>
                <a:close/>
              </a:path>
            </a:pathLst>
          </a:custGeom>
          <a:blipFill>
            <a:blip r:embed="rId7">
              <a:alphaModFix amt="60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9976600">
            <a:off x="10422141" y="6684254"/>
            <a:ext cx="861980" cy="796156"/>
          </a:xfrm>
          <a:custGeom>
            <a:avLst/>
            <a:gdLst/>
            <a:ahLst/>
            <a:cxnLst/>
            <a:rect l="l" t="t" r="r" b="b"/>
            <a:pathLst>
              <a:path w="861980" h="796156">
                <a:moveTo>
                  <a:pt x="0" y="0"/>
                </a:moveTo>
                <a:lnTo>
                  <a:pt x="861981" y="0"/>
                </a:lnTo>
                <a:lnTo>
                  <a:pt x="861981" y="796156"/>
                </a:lnTo>
                <a:lnTo>
                  <a:pt x="0" y="796156"/>
                </a:lnTo>
                <a:lnTo>
                  <a:pt x="0" y="0"/>
                </a:lnTo>
                <a:close/>
              </a:path>
            </a:pathLst>
          </a:custGeom>
          <a:blipFill>
            <a:blip r:embed="rId9">
              <a:alphaModFix amt="60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1629769" y="6578143"/>
            <a:ext cx="5814262" cy="1232573"/>
          </a:xfrm>
          <a:prstGeom prst="rect">
            <a:avLst/>
          </a:prstGeom>
        </p:spPr>
        <p:txBody>
          <a:bodyPr lIns="0" tIns="0" rIns="0" bIns="0" rtlCol="0" anchor="t">
            <a:spAutoFit/>
          </a:bodyPr>
          <a:lstStyle/>
          <a:p>
            <a:pPr algn="l">
              <a:lnSpc>
                <a:spcPts val="4940"/>
              </a:lnSpc>
            </a:pPr>
            <a:r>
              <a:rPr lang="en-US" sz="3830" spc="111">
                <a:solidFill>
                  <a:srgbClr val="042B60"/>
                </a:solidFill>
                <a:latin typeface="Now"/>
                <a:ea typeface="Now"/>
                <a:cs typeface="Now"/>
                <a:sym typeface="Now"/>
              </a:rPr>
              <a:t>Work through example problems as you read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1005</Words>
  <Application>Microsoft Office PowerPoint</Application>
  <PresentationFormat>Custom</PresentationFormat>
  <Paragraphs>99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Now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Students to Learn Full Presentation</dc:title>
  <cp:lastModifiedBy>Govender, Terence Shane</cp:lastModifiedBy>
  <cp:revision>3</cp:revision>
  <dcterms:created xsi:type="dcterms:W3CDTF">2006-08-16T00:00:00Z</dcterms:created>
  <dcterms:modified xsi:type="dcterms:W3CDTF">2024-10-28T14:01:17Z</dcterms:modified>
  <dc:identifier>DAGPEpgw0Jo</dc:identifier>
</cp:coreProperties>
</file>