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9467-5167-47DA-A0CC-83435C44F47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323F-0A89-4557-A439-A22F825B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728AE662-11D7-432F-8624-350B5954A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646" y="1809274"/>
            <a:ext cx="2629692" cy="2629692"/>
          </a:xfrm>
          <a:prstGeom prst="rect">
            <a:avLst/>
          </a:prstGeom>
        </p:spPr>
      </p:pic>
      <p:grpSp>
        <p:nvGrpSpPr>
          <p:cNvPr id="22" name="Group 15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489474" y="1135060"/>
            <a:ext cx="810243" cy="5357935"/>
            <a:chOff x="4484269" y="1135060"/>
            <a:chExt cx="1080325" cy="535793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94467" y="1124043"/>
            <a:ext cx="485815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95A89-2514-4B74-8D6A-8EF71BEC3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047" y="1445775"/>
            <a:ext cx="4408005" cy="334243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Pig Kidney Dissection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A3700-22EE-43CF-9E3C-F656461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6642" y="5304275"/>
            <a:ext cx="3772409" cy="1001109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Virtual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599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CA59-7B19-4533-9291-89EE7F2C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9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Kidney Dissection Video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643C7-8697-473B-86B8-77221B71CCF3}"/>
              </a:ext>
            </a:extLst>
          </p:cNvPr>
          <p:cNvSpPr txBox="1"/>
          <p:nvPr/>
        </p:nvSpPr>
        <p:spPr>
          <a:xfrm>
            <a:off x="228600" y="1143001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Watch the following kidney dissection from YouTube: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hlinkClick r:id="rId2" action="ppaction://hlinksldjump"/>
              </a:rPr>
              <a:t>Pig Kidney Dissection and Urine Formation  </a:t>
            </a:r>
            <a:endParaRPr lang="en-US" sz="2800"/>
          </a:p>
          <a:p>
            <a:pPr lvl="1"/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kidney anatomy shown in the video is very good. Note all the major structures: renal medulla, renal cortex, renal pyramids, renal columns, major and minor calyces and the renal pelvis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View the following slides of the labeled pig kidney. Learn the labels for your lab exam. I will be using these pictures on your virtual lab exam.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77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han\AppData\Local\Microsoft\Windows\Temporary Internet Files\Content.IE5\84TSNG26\IMG_0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755800" y="216036"/>
            <a:ext cx="5308186" cy="74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 rot="10800000">
            <a:off x="1055670" y="3115779"/>
            <a:ext cx="2830530" cy="1840317"/>
          </a:xfrm>
          <a:prstGeom prst="rightBrace">
            <a:avLst>
              <a:gd name="adj1" fmla="val 8333"/>
              <a:gd name="adj2" fmla="val 489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260" y="1812697"/>
            <a:ext cx="79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</a:t>
            </a:r>
          </a:p>
          <a:p>
            <a:r>
              <a:rPr lang="en-US" dirty="0" err="1"/>
              <a:t>Cortexouter</a:t>
            </a:r>
            <a:r>
              <a:rPr lang="en-US" dirty="0"/>
              <a:t> layer</a:t>
            </a:r>
          </a:p>
        </p:txBody>
      </p:sp>
      <p:sp>
        <p:nvSpPr>
          <p:cNvPr id="6" name="Left Brace 5"/>
          <p:cNvSpPr/>
          <p:nvPr/>
        </p:nvSpPr>
        <p:spPr>
          <a:xfrm>
            <a:off x="1823234" y="2285999"/>
            <a:ext cx="2443965" cy="69957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94" y="3510550"/>
            <a:ext cx="1006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</a:t>
            </a:r>
          </a:p>
          <a:p>
            <a:r>
              <a:rPr lang="en-US" dirty="0"/>
              <a:t>Medulla Inner layer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5029200" y="893754"/>
            <a:ext cx="457199" cy="13922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24680" y="524422"/>
            <a:ext cx="272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Capsule- Outer layer</a:t>
            </a:r>
          </a:p>
        </p:txBody>
      </p:sp>
      <p:sp>
        <p:nvSpPr>
          <p:cNvPr id="12" name="Double Brace 11">
            <a:extLst>
              <a:ext uri="{FF2B5EF4-FFF2-40B4-BE49-F238E27FC236}">
                <a16:creationId xmlns:a16="http://schemas.microsoft.com/office/drawing/2014/main" id="{1CBD9F15-C065-47E5-A251-52AE46BE079B}"/>
              </a:ext>
            </a:extLst>
          </p:cNvPr>
          <p:cNvSpPr/>
          <p:nvPr/>
        </p:nvSpPr>
        <p:spPr>
          <a:xfrm>
            <a:off x="4876800" y="5732344"/>
            <a:ext cx="1143000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A2A1CC2B-2E9E-49A3-8D79-545540FEB079}"/>
              </a:ext>
            </a:extLst>
          </p:cNvPr>
          <p:cNvSpPr/>
          <p:nvPr/>
        </p:nvSpPr>
        <p:spPr>
          <a:xfrm rot="16200000">
            <a:off x="5196835" y="5446864"/>
            <a:ext cx="579128" cy="1032975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BB243-3DDC-4B37-8815-71C6E2D92292}"/>
              </a:ext>
            </a:extLst>
          </p:cNvPr>
          <p:cNvSpPr txBox="1"/>
          <p:nvPr/>
        </p:nvSpPr>
        <p:spPr>
          <a:xfrm>
            <a:off x="5164687" y="628018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Hilum</a:t>
            </a:r>
          </a:p>
        </p:txBody>
      </p:sp>
    </p:spTree>
    <p:extLst>
      <p:ext uri="{BB962C8B-B14F-4D97-AF65-F5344CB8AC3E}">
        <p14:creationId xmlns:p14="http://schemas.microsoft.com/office/powerpoint/2010/main" val="395346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han\AppData\Local\Microsoft\Windows\Temporary Internet Files\Content.IE5\BTRBEED0\IMG_8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16340" y="-187778"/>
            <a:ext cx="56007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317671" y="696686"/>
            <a:ext cx="1828800" cy="1034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10571" y="225113"/>
            <a:ext cx="13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probe is</a:t>
            </a:r>
          </a:p>
          <a:p>
            <a:r>
              <a:rPr lang="en-US" dirty="0"/>
              <a:t>through the</a:t>
            </a:r>
          </a:p>
          <a:p>
            <a:r>
              <a:rPr lang="en-US" dirty="0"/>
              <a:t>ureter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876800" y="2202793"/>
            <a:ext cx="2590800" cy="9030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7600" y="1731220"/>
            <a:ext cx="1392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probe is </a:t>
            </a:r>
          </a:p>
          <a:p>
            <a:r>
              <a:rPr lang="en-US" dirty="0"/>
              <a:t>entering the</a:t>
            </a:r>
          </a:p>
          <a:p>
            <a:r>
              <a:rPr lang="en-US" dirty="0"/>
              <a:t>Renal Pelvis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46A1B84-9310-42E0-BF7D-F7E4DEFC378E}"/>
              </a:ext>
            </a:extLst>
          </p:cNvPr>
          <p:cNvSpPr/>
          <p:nvPr/>
        </p:nvSpPr>
        <p:spPr>
          <a:xfrm rot="10800000">
            <a:off x="982889" y="2514600"/>
            <a:ext cx="2319817" cy="1828800"/>
          </a:xfrm>
          <a:prstGeom prst="rightBrace">
            <a:avLst>
              <a:gd name="adj1" fmla="val 8333"/>
              <a:gd name="adj2" fmla="val 489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ABD08-2670-4069-9905-AEB92893163F}"/>
              </a:ext>
            </a:extLst>
          </p:cNvPr>
          <p:cNvSpPr txBox="1"/>
          <p:nvPr/>
        </p:nvSpPr>
        <p:spPr>
          <a:xfrm>
            <a:off x="122010" y="2828835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Medulla</a:t>
            </a:r>
          </a:p>
          <a:p>
            <a:r>
              <a:rPr lang="en-US" dirty="0"/>
              <a:t>Inner Layer</a:t>
            </a:r>
          </a:p>
        </p:txBody>
      </p:sp>
    </p:spTree>
    <p:extLst>
      <p:ext uri="{BB962C8B-B14F-4D97-AF65-F5344CB8AC3E}">
        <p14:creationId xmlns:p14="http://schemas.microsoft.com/office/powerpoint/2010/main" val="87192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athan\AppData\Local\Microsoft\Windows\Temporary Internet Files\Content.IE5\BTRBEED0\IMG_1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32320" cy="51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4909457" y="3724674"/>
            <a:ext cx="3251563" cy="63105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5449" y="3617065"/>
            <a:ext cx="870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Minor</a:t>
            </a:r>
          </a:p>
          <a:p>
            <a:r>
              <a:rPr lang="en-US" dirty="0"/>
              <a:t>Calyx </a:t>
            </a:r>
          </a:p>
          <a:p>
            <a:r>
              <a:rPr lang="en-US" dirty="0"/>
              <a:t>8-15 per kidney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1828800" y="3313155"/>
            <a:ext cx="870857" cy="27828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6096000"/>
            <a:ext cx="163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papilla of </a:t>
            </a:r>
          </a:p>
          <a:p>
            <a:r>
              <a:rPr lang="en-US" dirty="0"/>
              <a:t>Renal pyramid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2971800" y="603564"/>
            <a:ext cx="1066800" cy="2166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1033" y="268793"/>
            <a:ext cx="797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Calyx- usually 2-3 per kidney. Minor calyces drain fluid into the major calyces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AE5AC8-300F-4621-A796-E6FA484EE30A}"/>
              </a:ext>
            </a:extLst>
          </p:cNvPr>
          <p:cNvCxnSpPr>
            <a:cxnSpLocks/>
          </p:cNvCxnSpPr>
          <p:nvPr/>
        </p:nvCxnSpPr>
        <p:spPr>
          <a:xfrm>
            <a:off x="6096000" y="3539024"/>
            <a:ext cx="1447800" cy="65197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3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han\AppData\Local\Microsoft\Windows\Temporary Internet Files\Content.IE5\84TSNG26\IMG_1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45" y="657303"/>
            <a:ext cx="7602955" cy="54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86" y="2285234"/>
            <a:ext cx="132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“O” = Minor</a:t>
            </a:r>
          </a:p>
          <a:p>
            <a:r>
              <a:rPr lang="en-US" dirty="0"/>
              <a:t>          Calyx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34060"/>
            <a:ext cx="154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“X” =  Renal </a:t>
            </a:r>
          </a:p>
          <a:p>
            <a:r>
              <a:rPr lang="en-US" dirty="0"/>
              <a:t>           Papilla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1C41D5-3F85-4D0D-B0A9-96DAC0EEFD66}"/>
              </a:ext>
            </a:extLst>
          </p:cNvPr>
          <p:cNvSpPr/>
          <p:nvPr/>
        </p:nvSpPr>
        <p:spPr>
          <a:xfrm>
            <a:off x="3516837" y="3313054"/>
            <a:ext cx="1143000" cy="1251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83A487-E817-47C4-AE3E-C5F6A3BF0A12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926037" y="3938592"/>
            <a:ext cx="2590800" cy="6255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CBF715-B183-4621-8DFC-18D1DF37DDD5}"/>
              </a:ext>
            </a:extLst>
          </p:cNvPr>
          <p:cNvSpPr txBox="1"/>
          <p:nvPr/>
        </p:nvSpPr>
        <p:spPr>
          <a:xfrm>
            <a:off x="245645" y="424883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pyramid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38362B7-6E09-45E8-BF52-5E2F9ABBD772}"/>
              </a:ext>
            </a:extLst>
          </p:cNvPr>
          <p:cNvSpPr/>
          <p:nvPr/>
        </p:nvSpPr>
        <p:spPr>
          <a:xfrm>
            <a:off x="7368790" y="3436870"/>
            <a:ext cx="875549" cy="1135129"/>
          </a:xfrm>
          <a:prstGeom prst="rightBrace">
            <a:avLst>
              <a:gd name="adj1" fmla="val 8333"/>
              <a:gd name="adj2" fmla="val 489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BC62-B7B2-459C-938A-8F8F7D80F55D}"/>
              </a:ext>
            </a:extLst>
          </p:cNvPr>
          <p:cNvSpPr txBox="1"/>
          <p:nvPr/>
        </p:nvSpPr>
        <p:spPr>
          <a:xfrm>
            <a:off x="8237272" y="3681268"/>
            <a:ext cx="8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cortex</a:t>
            </a:r>
          </a:p>
        </p:txBody>
      </p:sp>
    </p:spTree>
    <p:extLst>
      <p:ext uri="{BB962C8B-B14F-4D97-AF65-F5344CB8AC3E}">
        <p14:creationId xmlns:p14="http://schemas.microsoft.com/office/powerpoint/2010/main" val="22475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athan\AppData\Local\Microsoft\Windows\Temporary Internet Files\Content.IE5\BTRBEED0\IMG_1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72571" y="-255021"/>
            <a:ext cx="4215978" cy="71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943600" y="4114800"/>
            <a:ext cx="1524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5791200"/>
            <a:ext cx="212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pyramid</a:t>
            </a:r>
          </a:p>
          <a:p>
            <a:r>
              <a:rPr lang="en-US" dirty="0"/>
              <a:t>In the renal medulla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3962400"/>
            <a:ext cx="304800" cy="1828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28135" y="5791200"/>
            <a:ext cx="168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papilla of</a:t>
            </a:r>
          </a:p>
          <a:p>
            <a:r>
              <a:rPr lang="en-US" dirty="0"/>
              <a:t>renal pyramid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7600" y="762000"/>
            <a:ext cx="1676400" cy="1981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400" y="2286000"/>
            <a:ext cx="914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76520" y="99619"/>
            <a:ext cx="4372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Renal Pelvis is the area inside</a:t>
            </a:r>
          </a:p>
          <a:p>
            <a:r>
              <a:rPr lang="en-US" dirty="0"/>
              <a:t>the tetrahedron (see video for a better view)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140478" y="3505200"/>
            <a:ext cx="1297922" cy="16399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056" y="5126817"/>
            <a:ext cx="2046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Columns- </a:t>
            </a:r>
          </a:p>
          <a:p>
            <a:r>
              <a:rPr lang="en-US" dirty="0"/>
              <a:t>extensions of the renal cortex</a:t>
            </a:r>
          </a:p>
          <a:p>
            <a:r>
              <a:rPr lang="en-US" dirty="0"/>
              <a:t>that subdivide the renal medulla into renal pyramids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657600" y="2743200"/>
            <a:ext cx="1219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/>
          <p:nvPr/>
        </p:nvCxnSpPr>
        <p:spPr>
          <a:xfrm>
            <a:off x="4876800" y="2286000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Oval 7174"/>
          <p:cNvSpPr/>
          <p:nvPr/>
        </p:nvSpPr>
        <p:spPr>
          <a:xfrm>
            <a:off x="3048000" y="3048000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76" name="Oval 7175"/>
          <p:cNvSpPr/>
          <p:nvPr/>
        </p:nvSpPr>
        <p:spPr>
          <a:xfrm>
            <a:off x="4495800" y="3048000"/>
            <a:ext cx="1066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178" name="Straight Arrow Connector 7177"/>
          <p:cNvCxnSpPr>
            <a:stCxn id="7176" idx="7"/>
          </p:cNvCxnSpPr>
          <p:nvPr/>
        </p:nvCxnSpPr>
        <p:spPr>
          <a:xfrm flipV="1">
            <a:off x="5406371" y="1066800"/>
            <a:ext cx="2395782" cy="2048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Arrow Connector 7179"/>
          <p:cNvCxnSpPr>
            <a:stCxn id="7175" idx="1"/>
          </p:cNvCxnSpPr>
          <p:nvPr/>
        </p:nvCxnSpPr>
        <p:spPr>
          <a:xfrm flipH="1" flipV="1">
            <a:off x="2286000" y="874931"/>
            <a:ext cx="918229" cy="2240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7180"/>
          <p:cNvSpPr txBox="1"/>
          <p:nvPr/>
        </p:nvSpPr>
        <p:spPr>
          <a:xfrm>
            <a:off x="1375429" y="51773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Calyx</a:t>
            </a:r>
          </a:p>
        </p:txBody>
      </p:sp>
      <p:sp>
        <p:nvSpPr>
          <p:cNvPr id="7182" name="TextBox 7181"/>
          <p:cNvSpPr txBox="1"/>
          <p:nvPr/>
        </p:nvSpPr>
        <p:spPr>
          <a:xfrm>
            <a:off x="7400549" y="76200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Calyx</a:t>
            </a:r>
          </a:p>
        </p:txBody>
      </p:sp>
    </p:spTree>
    <p:extLst>
      <p:ext uri="{BB962C8B-B14F-4D97-AF65-F5344CB8AC3E}">
        <p14:creationId xmlns:p14="http://schemas.microsoft.com/office/powerpoint/2010/main" val="280086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207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Pig Kidney Dissection</vt:lpstr>
      <vt:lpstr>Kidney Dissection Video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 Kidney Dissection</dc:title>
  <dc:creator>Teresa Gannon</dc:creator>
  <cp:lastModifiedBy>Zimmerman, Michele Rene</cp:lastModifiedBy>
  <cp:revision>15</cp:revision>
  <dcterms:created xsi:type="dcterms:W3CDTF">2020-03-31T22:25:01Z</dcterms:created>
  <dcterms:modified xsi:type="dcterms:W3CDTF">2023-11-06T21:32:58Z</dcterms:modified>
</cp:coreProperties>
</file>